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98" r:id="rId2"/>
    <p:sldId id="271" r:id="rId3"/>
    <p:sldId id="279" r:id="rId4"/>
    <p:sldId id="289" r:id="rId5"/>
    <p:sldId id="295" r:id="rId6"/>
    <p:sldId id="296" r:id="rId7"/>
    <p:sldId id="274" r:id="rId8"/>
    <p:sldId id="280" r:id="rId9"/>
    <p:sldId id="273" r:id="rId10"/>
    <p:sldId id="275" r:id="rId11"/>
    <p:sldId id="276" r:id="rId12"/>
    <p:sldId id="277" r:id="rId13"/>
    <p:sldId id="301" r:id="rId14"/>
    <p:sldId id="302" r:id="rId15"/>
    <p:sldId id="294" r:id="rId16"/>
    <p:sldId id="278" r:id="rId17"/>
    <p:sldId id="282" r:id="rId18"/>
    <p:sldId id="283" r:id="rId19"/>
    <p:sldId id="284" r:id="rId20"/>
    <p:sldId id="286" r:id="rId21"/>
    <p:sldId id="303" r:id="rId2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Standardabschnitt" id="{C9262086-D9F8-074F-B2EE-42D6FEB017C7}">
          <p14:sldIdLst>
            <p14:sldId id="298"/>
            <p14:sldId id="271"/>
            <p14:sldId id="279"/>
            <p14:sldId id="289"/>
            <p14:sldId id="295"/>
            <p14:sldId id="296"/>
            <p14:sldId id="274"/>
            <p14:sldId id="280"/>
            <p14:sldId id="273"/>
            <p14:sldId id="275"/>
            <p14:sldId id="276"/>
            <p14:sldId id="277"/>
            <p14:sldId id="301"/>
            <p14:sldId id="302"/>
            <p14:sldId id="294"/>
            <p14:sldId id="278"/>
            <p14:sldId id="282"/>
            <p14:sldId id="283"/>
            <p14:sldId id="284"/>
            <p14:sldId id="286"/>
            <p14:sldId id="303"/>
          </p14:sldIdLst>
        </p14:section>
        <p14:section name="Abschnitt ohne Titel" id="{B710FF4F-51A1-3142-8AC0-BD2D76C2B91F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6E5E"/>
    <a:srgbClr val="2A6059"/>
    <a:srgbClr val="008071"/>
    <a:srgbClr val="AAC46C"/>
    <a:srgbClr val="006D5E"/>
    <a:srgbClr val="00715E"/>
    <a:srgbClr val="00CAAB"/>
    <a:srgbClr val="00B396"/>
    <a:srgbClr val="00B0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70870" autoAdjust="0"/>
  </p:normalViewPr>
  <p:slideViewPr>
    <p:cSldViewPr snapToObjects="1">
      <p:cViewPr>
        <p:scale>
          <a:sx n="100" d="100"/>
          <a:sy n="100" d="100"/>
        </p:scale>
        <p:origin x="-164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Tabelle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Tabelle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de-DE" dirty="0" err="1" smtClean="0"/>
              <a:t>Node</a:t>
            </a:r>
            <a:r>
              <a:rPr lang="de-DE" dirty="0" smtClean="0"/>
              <a:t> </a:t>
            </a:r>
            <a:r>
              <a:rPr lang="de-DE" dirty="0" err="1" smtClean="0"/>
              <a:t>Reprogramming</a:t>
            </a:r>
            <a:endParaRPr lang="de-DE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314242990373423"/>
          <c:y val="0.211882524748712"/>
          <c:w val="0.322034762015869"/>
          <c:h val="0.57602935405053"/>
        </c:manualLayout>
      </c:layout>
      <c:pieChart>
        <c:varyColors val="1"/>
        <c:ser>
          <c:idx val="0"/>
          <c:order val="0"/>
          <c:tx>
            <c:strRef>
              <c:f>Blatt1!$B$1</c:f>
              <c:strCache>
                <c:ptCount val="1"/>
                <c:pt idx="0">
                  <c:v>Job Reprogramming</c:v>
                </c:pt>
              </c:strCache>
            </c:strRef>
          </c:tx>
          <c:dPt>
            <c:idx val="0"/>
            <c:bubble3D val="0"/>
            <c:explosion val="21"/>
            <c:spPr>
              <a:gradFill flip="none" rotWithShape="1">
                <a:gsLst>
                  <a:gs pos="64000">
                    <a:schemeClr val="accent3">
                      <a:lumMod val="75000"/>
                    </a:schemeClr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</c:spPr>
          </c:dPt>
          <c:dLbls>
            <c:dLbl>
              <c:idx val="0"/>
              <c:layout>
                <c:manualLayout>
                  <c:x val="-0.0235670755482037"/>
                  <c:y val="-0.001495813330682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051320829409427"/>
                  <c:y val="-0.03238492506680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Blatt1!$A$2:$A$3</c:f>
              <c:strCache>
                <c:ptCount val="2"/>
                <c:pt idx="0">
                  <c:v>Jobs w/o failed nodes</c:v>
                </c:pt>
                <c:pt idx="1">
                  <c:v>Jobs with % failed nodes &gt; 0%</c:v>
                </c:pt>
              </c:strCache>
            </c:strRef>
          </c:cat>
          <c:val>
            <c:numRef>
              <c:f>Blatt1!$B$2:$B$3</c:f>
              <c:numCache>
                <c:formatCode>0.00%</c:formatCode>
                <c:ptCount val="2"/>
                <c:pt idx="0">
                  <c:v>0.1135</c:v>
                </c:pt>
                <c:pt idx="1">
                  <c:v>0.8865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50"/>
      </c:pieChart>
    </c:plotArea>
    <c:legend>
      <c:legendPos val="r"/>
      <c:layout>
        <c:manualLayout>
          <c:xMode val="edge"/>
          <c:yMode val="edge"/>
          <c:x val="0.179451035281689"/>
          <c:y val="0.788571372186716"/>
          <c:w val="0.621354798675161"/>
          <c:h val="0.209792479198218"/>
        </c:manualLayout>
      </c:layout>
      <c:overlay val="0"/>
      <c:txPr>
        <a:bodyPr/>
        <a:lstStyle/>
        <a:p>
          <a:pPr>
            <a:defRPr sz="1400"/>
          </a:pPr>
          <a:endParaRPr lang="de-DE"/>
        </a:p>
      </c:txPr>
    </c:legend>
    <c:plotVisOnly val="1"/>
    <c:dispBlanksAs val="gap"/>
    <c:showDLblsOverMax val="0"/>
  </c:chart>
  <c:txPr>
    <a:bodyPr/>
    <a:lstStyle/>
    <a:p>
      <a:pPr>
        <a:defRPr sz="1600">
          <a:latin typeface="Charter"/>
          <a:cs typeface="Charter"/>
        </a:defRPr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Blatt1!$C$2</c:f>
              <c:strCache>
                <c:ptCount val="1"/>
                <c:pt idx="0">
                  <c:v>slug</c:v>
                </c:pt>
              </c:strCache>
            </c:strRef>
          </c:tx>
          <c:spPr>
            <a:ln w="28575" cmpd="sng"/>
          </c:spPr>
          <c:marker>
            <c:spPr>
              <a:ln w="28575" cmpd="sng"/>
            </c:spPr>
          </c:marker>
          <c:cat>
            <c:strRef>
              <c:f>Blatt1!$B$3:$B$7</c:f>
              <c:strCache>
                <c:ptCount val="5"/>
                <c:pt idx="0">
                  <c:v>4</c:v>
                </c:pt>
                <c:pt idx="1">
                  <c:v>12</c:v>
                </c:pt>
                <c:pt idx="2">
                  <c:v>24</c:v>
                </c:pt>
                <c:pt idx="3">
                  <c:v>48</c:v>
                </c:pt>
                <c:pt idx="4">
                  <c:v>64</c:v>
                </c:pt>
              </c:strCache>
            </c:strRef>
          </c:cat>
          <c:val>
            <c:numRef>
              <c:f>Blatt1!$C$3:$C$7</c:f>
              <c:numCache>
                <c:formatCode>General</c:formatCode>
                <c:ptCount val="5"/>
                <c:pt idx="0">
                  <c:v>1.0</c:v>
                </c:pt>
                <c:pt idx="1">
                  <c:v>3.0</c:v>
                </c:pt>
                <c:pt idx="2">
                  <c:v>5.0</c:v>
                </c:pt>
                <c:pt idx="3">
                  <c:v>10.0</c:v>
                </c:pt>
                <c:pt idx="4">
                  <c:v>13.0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Blatt1!$D$2</c:f>
              <c:strCache>
                <c:ptCount val="1"/>
                <c:pt idx="0">
                  <c:v>buffalo</c:v>
                </c:pt>
              </c:strCache>
            </c:strRef>
          </c:tx>
          <c:spPr>
            <a:ln w="28575" cmpd="sng"/>
          </c:spPr>
          <c:marker>
            <c:spPr>
              <a:ln w="28575" cmpd="sng"/>
            </c:spPr>
          </c:marker>
          <c:cat>
            <c:strRef>
              <c:f>Blatt1!$B$3:$B$7</c:f>
              <c:strCache>
                <c:ptCount val="5"/>
                <c:pt idx="0">
                  <c:v>4</c:v>
                </c:pt>
                <c:pt idx="1">
                  <c:v>12</c:v>
                </c:pt>
                <c:pt idx="2">
                  <c:v>24</c:v>
                </c:pt>
                <c:pt idx="3">
                  <c:v>48</c:v>
                </c:pt>
                <c:pt idx="4">
                  <c:v>64</c:v>
                </c:pt>
              </c:strCache>
            </c:strRef>
          </c:cat>
          <c:val>
            <c:numRef>
              <c:f>Blatt1!$D$3:$D$7</c:f>
              <c:numCache>
                <c:formatCode>General</c:formatCode>
                <c:ptCount val="5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6.0</c:v>
                </c:pt>
                <c:pt idx="4">
                  <c:v>8.0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Blatt1!$E$2</c:f>
              <c:strCache>
                <c:ptCount val="1"/>
                <c:pt idx="0">
                  <c:v>pc</c:v>
                </c:pt>
              </c:strCache>
            </c:strRef>
          </c:tx>
          <c:spPr>
            <a:ln w="28575" cmpd="sng"/>
          </c:spPr>
          <c:marker>
            <c:spPr>
              <a:ln w="28575" cmpd="sng"/>
            </c:spPr>
          </c:marker>
          <c:cat>
            <c:strRef>
              <c:f>Blatt1!$B$3:$B$7</c:f>
              <c:strCache>
                <c:ptCount val="5"/>
                <c:pt idx="0">
                  <c:v>4</c:v>
                </c:pt>
                <c:pt idx="1">
                  <c:v>12</c:v>
                </c:pt>
                <c:pt idx="2">
                  <c:v>24</c:v>
                </c:pt>
                <c:pt idx="3">
                  <c:v>48</c:v>
                </c:pt>
                <c:pt idx="4">
                  <c:v>64</c:v>
                </c:pt>
              </c:strCache>
            </c:strRef>
          </c:cat>
          <c:val>
            <c:numRef>
              <c:f>Blatt1!$E$3:$E$7</c:f>
              <c:numCache>
                <c:formatCode>General</c:formatCode>
                <c:ptCount val="5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  <c:pt idx="4">
                  <c:v>2.0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51754296"/>
        <c:axId val="-2051148248"/>
      </c:lineChart>
      <c:catAx>
        <c:axId val="-2051754296"/>
        <c:scaling>
          <c:orientation val="minMax"/>
        </c:scaling>
        <c:delete val="0"/>
        <c:axPos val="b"/>
        <c:majorTickMark val="out"/>
        <c:minorTickMark val="none"/>
        <c:tickLblPos val="nextTo"/>
        <c:crossAx val="-2051148248"/>
        <c:crosses val="autoZero"/>
        <c:auto val="1"/>
        <c:lblAlgn val="ctr"/>
        <c:lblOffset val="100"/>
        <c:noMultiLvlLbl val="0"/>
      </c:catAx>
      <c:valAx>
        <c:axId val="-2051148248"/>
        <c:scaling>
          <c:orientation val="minMax"/>
          <c:min val="1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517542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latin typeface="Charter"/>
          <a:cs typeface="Charter"/>
        </a:defRPr>
      </a:pPr>
      <a:endParaRPr lang="de-DE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20D9234-B015-AE41-89E4-1847CA36FEF7}" type="datetimeFigureOut">
              <a:rPr lang="en-US"/>
              <a:pPr>
                <a:defRPr/>
              </a:pPr>
              <a:t>11/4/12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31F2413-FF6E-104F-B5A6-551338FE64C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030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0858DF4-CA5B-A74A-BECD-3E70ECAA5FC2}" type="datetimeFigureOut">
              <a:rPr lang="en-US"/>
              <a:pPr>
                <a:defRPr/>
              </a:pPr>
              <a:t>11/4/12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0459703-3339-9A4A-88E3-BA874767C40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749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459703-3339-9A4A-88E3-BA874767C40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55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250825" y="360363"/>
            <a:ext cx="8642350" cy="2089150"/>
          </a:xfrm>
          <a:prstGeom prst="rect">
            <a:avLst/>
          </a:prstGeom>
          <a:solidFill>
            <a:srgbClr val="006E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pic>
        <p:nvPicPr>
          <p:cNvPr id="5" name="Picture 9" descr="tud_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3"/>
          <a:stretch>
            <a:fillRect/>
          </a:stretch>
        </p:blipFill>
        <p:spPr bwMode="auto">
          <a:xfrm>
            <a:off x="7172325" y="657225"/>
            <a:ext cx="18732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8"/>
          <p:cNvSpPr>
            <a:spLocks noChangeArrowheads="1"/>
          </p:cNvSpPr>
          <p:nvPr userDrawn="1"/>
        </p:nvSpPr>
        <p:spPr bwMode="auto">
          <a:xfrm>
            <a:off x="250825" y="360363"/>
            <a:ext cx="8640763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" name="Rectangle 19"/>
          <p:cNvSpPr>
            <a:spLocks noChangeArrowheads="1"/>
          </p:cNvSpPr>
          <p:nvPr userDrawn="1"/>
        </p:nvSpPr>
        <p:spPr bwMode="auto">
          <a:xfrm>
            <a:off x="250825" y="2457450"/>
            <a:ext cx="8640763" cy="7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252413" y="6489700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Line 15"/>
          <p:cNvSpPr>
            <a:spLocks noChangeShapeType="1"/>
          </p:cNvSpPr>
          <p:nvPr userDrawn="1"/>
        </p:nvSpPr>
        <p:spPr bwMode="auto">
          <a:xfrm>
            <a:off x="252413" y="6489700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" name="Picture 20" descr="DVS-Blue-Adjusted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963" y="6524625"/>
            <a:ext cx="684212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691200"/>
            <a:ext cx="6735600" cy="579600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1450800"/>
            <a:ext cx="6735600" cy="943200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92100" y="6508750"/>
            <a:ext cx="1079500" cy="2301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cs typeface="Arial" charset="0"/>
              </a:rPr>
              <a:t>22/10/2012</a:t>
            </a:r>
            <a:endParaRPr lang="en-US" sz="1000" dirty="0">
              <a:cs typeface="Arial" charset="0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43608" y="6508750"/>
            <a:ext cx="8053388" cy="2301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|   Dept. of Computer Science   |   Databases and Distributed Systems Group   |   Pablo Guerrero   | 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847BB55-F186-B54F-917F-C058E32AC74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49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cs typeface="Arial" charset="0"/>
              </a:rPr>
              <a:t>22/10/2012</a:t>
            </a:r>
            <a:endParaRPr lang="en-US" sz="1000" dirty="0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Dept. of Computer Science   |   Databases and Distributed Systems Group   |   Pablo Guerrero   |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3F2F4-FA81-6C4B-BE8C-6166B2B3F8B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95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cs typeface="Arial" charset="0"/>
              </a:rPr>
              <a:t>22/10/2012</a:t>
            </a:r>
            <a:endParaRPr lang="en-US" sz="1000" dirty="0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Dept. of Computer Science   |   Databases and Distributed Systems Group   |   Pablo Guerrero   |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3DD21-C2D4-E045-B382-49AE2BEF994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66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cs typeface="Arial" charset="0"/>
              </a:rPr>
              <a:t>22/10/2012</a:t>
            </a:r>
            <a:endParaRPr lang="en-US" sz="1000" dirty="0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Dept. of Computer Science   |   Databases and Distributed Systems Group   |   Pablo Guerrero   |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E1730-B36E-BB4A-8E70-AB4E877775B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13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cs typeface="Arial" charset="0"/>
              </a:rPr>
              <a:t>22/10/2012</a:t>
            </a:r>
            <a:endParaRPr lang="en-US" sz="1000" dirty="0"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Dept. of Computer Science   |   Databases and Distributed Systems Group   |   Pablo Guerrero   |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F51B0-7D7A-494B-B980-8C1BE25D921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82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cs typeface="Arial" charset="0"/>
              </a:rPr>
              <a:t>22/10/2012</a:t>
            </a:r>
            <a:endParaRPr lang="en-US" sz="1000" dirty="0"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Dept. of Computer Science   |   Databases and Distributed Systems Group   |   Pablo Guerrero   |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FDFA6-0C95-AC49-9DCE-C956827C44A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32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cs typeface="Arial" charset="0"/>
              </a:rPr>
              <a:t>22/10/2012</a:t>
            </a:r>
            <a:endParaRPr lang="en-US" sz="1000" dirty="0"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Dept. of Computer Science   |   Databases and Distributed Systems Group   |   Pablo Guerrero   |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A92B8-80D5-6F4D-8A0F-FE1141CBE34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cs typeface="Arial" charset="0"/>
              </a:rPr>
              <a:t>22/10/2012</a:t>
            </a:r>
            <a:endParaRPr lang="en-US" sz="1000" dirty="0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Dept. of Computer Science   |   Databases and Distributed Systems Group   |   Pablo Guerrero   |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4B14B-42E5-AC40-9BCF-AA64D6E3C75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86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cs typeface="Arial" charset="0"/>
              </a:rPr>
              <a:t>22/10/2012</a:t>
            </a:r>
            <a:endParaRPr lang="en-US" sz="1000" dirty="0"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Dept. of Computer Science   |   Databases and Distributed Systems Group   |   Pablo Guerrero   |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C4CCD-8936-B246-AAF3-434B6BB15F6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31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52600"/>
            <a:ext cx="5111750" cy="4373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cs typeface="Arial" charset="0"/>
              </a:rPr>
              <a:t>22/10/2012</a:t>
            </a:r>
            <a:endParaRPr lang="en-US" sz="1000" dirty="0"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Dept. of Computer Science   |   Databases and Distributed Systems Group   |   Pablo Guerrero   |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96CDF-3C02-764D-B645-DD530906C3B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59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828799"/>
            <a:ext cx="5486400" cy="28987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cs typeface="Arial" charset="0"/>
              </a:rPr>
              <a:t>22/10/2012</a:t>
            </a:r>
            <a:endParaRPr lang="en-US" sz="1000" dirty="0"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 Dept. of Computer Science   |   Databases and Distributed Systems Group   |   Pablo Guerrero   |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9C839-7CFE-9042-87D1-AEC2FF507A2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33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0363" y="488950"/>
            <a:ext cx="6875462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2413" y="1590675"/>
            <a:ext cx="8639175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6508750"/>
            <a:ext cx="1079500" cy="23018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cs typeface="Arial" charset="0"/>
              </a:rPr>
              <a:t>22/10/2012</a:t>
            </a:r>
            <a:endParaRPr lang="en-US" sz="1000" dirty="0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55116" y="6508750"/>
            <a:ext cx="8053388" cy="23018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|   Dept. of Computer Science   |   Databases and Distributed Systems Group   |   Pablo Guerrero   |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30950" y="6508750"/>
            <a:ext cx="1441450" cy="230188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9468B281-6286-0C4E-8981-344CEBAA2F5E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031" name="Rectangle 8"/>
          <p:cNvSpPr>
            <a:spLocks noChangeArrowheads="1"/>
          </p:cNvSpPr>
          <p:nvPr userDrawn="1"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006E5E"/>
          </a:solidFill>
          <a:ln>
            <a:noFill/>
          </a:ln>
          <a:extLst/>
        </p:spPr>
        <p:txBody>
          <a:bodyPr/>
          <a:lstStyle/>
          <a:p>
            <a:endParaRPr lang="de-DE"/>
          </a:p>
        </p:txBody>
      </p:sp>
      <p:pic>
        <p:nvPicPr>
          <p:cNvPr id="1032" name="Picture 9" descr="tud_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3"/>
          <a:stretch>
            <a:fillRect/>
          </a:stretch>
        </p:blipFill>
        <p:spPr bwMode="auto">
          <a:xfrm>
            <a:off x="7167563" y="512763"/>
            <a:ext cx="18732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14"/>
          <p:cNvSpPr>
            <a:spLocks noChangeShapeType="1"/>
          </p:cNvSpPr>
          <p:nvPr userDrawn="1"/>
        </p:nvSpPr>
        <p:spPr bwMode="auto">
          <a:xfrm>
            <a:off x="250825" y="1449388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4" name="Line 15"/>
          <p:cNvSpPr>
            <a:spLocks noChangeShapeType="1"/>
          </p:cNvSpPr>
          <p:nvPr userDrawn="1"/>
        </p:nvSpPr>
        <p:spPr bwMode="auto">
          <a:xfrm>
            <a:off x="252413" y="6489700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5" name="Rectangle 16"/>
          <p:cNvSpPr>
            <a:spLocks noChangeArrowheads="1"/>
          </p:cNvSpPr>
          <p:nvPr userDrawn="1"/>
        </p:nvSpPr>
        <p:spPr bwMode="auto">
          <a:xfrm>
            <a:off x="250825" y="366713"/>
            <a:ext cx="8640763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036" name="Picture 17" descr="DVS-Blue-Adjusted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963" y="6524625"/>
            <a:ext cx="684212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179388" indent="-179388" algn="l" defTabSz="457200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347663" indent="-168275" algn="l" defTabSz="457200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534988" indent="-185738" algn="l" defTabSz="457200" rtl="0" eaLnBrk="0" fontAlgn="base" hangingPunct="0">
        <a:spcBef>
          <a:spcPts val="438"/>
        </a:spcBef>
        <a:spcAft>
          <a:spcPct val="0"/>
        </a:spcAft>
        <a:buFont typeface="Wingdings" charset="0"/>
        <a:buChar char="§"/>
        <a:defRPr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715963" indent="-171450" algn="l" defTabSz="457200" rtl="0" eaLnBrk="0" fontAlgn="base" hangingPunct="0">
        <a:spcBef>
          <a:spcPts val="388"/>
        </a:spcBef>
        <a:spcAft>
          <a:spcPct val="0"/>
        </a:spcAft>
        <a:buFont typeface="Wingdings" charset="0"/>
        <a:buChar char="§"/>
        <a:defRPr sz="16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906463" indent="-185738" algn="l" defTabSz="457200" rtl="0" eaLnBrk="0" fontAlgn="base" hangingPunct="0">
        <a:spcBef>
          <a:spcPts val="388"/>
        </a:spcBef>
        <a:spcAft>
          <a:spcPct val="0"/>
        </a:spcAft>
        <a:buFont typeface="Wingdings" charset="0"/>
        <a:buChar char="§"/>
        <a:defRPr sz="16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12.png"/><Relationship Id="rId6" Type="http://schemas.openxmlformats.org/officeDocument/2006/relationships/image" Target="../media/image16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emf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harter"/>
                <a:cs typeface="Charter"/>
              </a:rPr>
              <a:t>22/10/2012</a:t>
            </a:r>
            <a:endParaRPr lang="en-US" sz="1000" dirty="0">
              <a:latin typeface="Charter"/>
              <a:cs typeface="Charter"/>
            </a:endParaRPr>
          </a:p>
        </p:txBody>
      </p:sp>
      <p:sp>
        <p:nvSpPr>
          <p:cNvPr id="15362" name="Footer Placeholder 8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Charter"/>
                <a:cs typeface="Charter"/>
              </a:rPr>
              <a:t>|   Dept. of Computer Science   |   Databases and Distributed Systems Group   |   Pablo Guerrero   | </a:t>
            </a:r>
          </a:p>
        </p:txBody>
      </p:sp>
      <p:sp>
        <p:nvSpPr>
          <p:cNvPr id="15363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59A9915-1A5C-E340-BBA7-7DB1B04D2DA0}" type="slidenum">
              <a:rPr lang="en-US" sz="1000">
                <a:latin typeface="Charter"/>
                <a:cs typeface="Charter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000" dirty="0">
              <a:latin typeface="Charter"/>
              <a:cs typeface="Charter"/>
            </a:endParaRP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0362" y="1988841"/>
            <a:ext cx="7668021" cy="432048"/>
          </a:xfrm>
        </p:spPr>
        <p:txBody>
          <a:bodyPr/>
          <a:lstStyle/>
          <a:p>
            <a:pPr eaLnBrk="1" hangingPunct="1"/>
            <a:r>
              <a:rPr lang="en-US" sz="1600" dirty="0">
                <a:latin typeface="Charter"/>
                <a:cs typeface="Charter"/>
              </a:rPr>
              <a:t>Pablo Guerrero, </a:t>
            </a:r>
            <a:r>
              <a:rPr lang="en-US" sz="1600" dirty="0" err="1">
                <a:latin typeface="Charter"/>
                <a:cs typeface="Charter"/>
              </a:rPr>
              <a:t>Iliya</a:t>
            </a:r>
            <a:r>
              <a:rPr lang="en-US" sz="1600" dirty="0">
                <a:latin typeface="Charter"/>
                <a:cs typeface="Charter"/>
              </a:rPr>
              <a:t> </a:t>
            </a:r>
            <a:r>
              <a:rPr lang="en-US" sz="1600" dirty="0" err="1">
                <a:latin typeface="Charter"/>
                <a:cs typeface="Charter"/>
              </a:rPr>
              <a:t>Gurov</a:t>
            </a:r>
            <a:r>
              <a:rPr lang="en-US" sz="1600" dirty="0">
                <a:latin typeface="Charter"/>
                <a:cs typeface="Charter"/>
              </a:rPr>
              <a:t>, </a:t>
            </a:r>
            <a:r>
              <a:rPr lang="en-US" sz="1600" dirty="0" err="1" smtClean="0">
                <a:latin typeface="Charter"/>
                <a:cs typeface="Charter"/>
              </a:rPr>
              <a:t>Kristof</a:t>
            </a:r>
            <a:r>
              <a:rPr lang="en-US" sz="1600" dirty="0" smtClean="0">
                <a:latin typeface="Charter"/>
                <a:cs typeface="Charter"/>
              </a:rPr>
              <a:t> </a:t>
            </a:r>
            <a:r>
              <a:rPr lang="en-US" sz="1600" dirty="0">
                <a:latin typeface="Charter"/>
                <a:cs typeface="Charter"/>
              </a:rPr>
              <a:t>Van </a:t>
            </a:r>
            <a:r>
              <a:rPr lang="en-US" sz="1600" dirty="0" err="1" smtClean="0">
                <a:latin typeface="Charter"/>
                <a:cs typeface="Charter"/>
              </a:rPr>
              <a:t>Laerhoven</a:t>
            </a:r>
            <a:r>
              <a:rPr lang="en-US" sz="1600" dirty="0" smtClean="0">
                <a:latin typeface="Charter"/>
                <a:cs typeface="Charter"/>
              </a:rPr>
              <a:t>, Alejandro </a:t>
            </a:r>
            <a:r>
              <a:rPr lang="en-US" sz="1600" dirty="0" err="1" smtClean="0">
                <a:latin typeface="Charter"/>
                <a:cs typeface="Charter"/>
              </a:rPr>
              <a:t>Buchmann</a:t>
            </a:r>
            <a:endParaRPr lang="de-DE" sz="1600" dirty="0">
              <a:latin typeface="Charter"/>
              <a:cs typeface="Charter"/>
            </a:endParaRPr>
          </a:p>
        </p:txBody>
      </p:sp>
      <p:sp>
        <p:nvSpPr>
          <p:cNvPr id="15365" name="Titel 1"/>
          <p:cNvSpPr>
            <a:spLocks noGrp="1"/>
          </p:cNvSpPr>
          <p:nvPr>
            <p:ph type="ctrTitle"/>
          </p:nvPr>
        </p:nvSpPr>
        <p:spPr>
          <a:xfrm>
            <a:off x="360363" y="690563"/>
            <a:ext cx="6735762" cy="10096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Charter"/>
                <a:cs typeface="Charter"/>
              </a:rPr>
              <a:t>Diagnosing </a:t>
            </a:r>
            <a:r>
              <a:rPr lang="en-US" dirty="0">
                <a:latin typeface="Charter"/>
                <a:cs typeface="Charter"/>
              </a:rPr>
              <a:t>the Weakest Link in WSN </a:t>
            </a:r>
            <a:r>
              <a:rPr lang="en-US" dirty="0" err="1">
                <a:latin typeface="Charter"/>
                <a:cs typeface="Charter"/>
              </a:rPr>
              <a:t>Testbeds</a:t>
            </a:r>
            <a:r>
              <a:rPr lang="en-US" dirty="0">
                <a:latin typeface="Charter"/>
                <a:cs typeface="Charter"/>
              </a:rPr>
              <a:t>: A Reliability and Cost Analysis of the USB Backchannel</a:t>
            </a:r>
          </a:p>
        </p:txBody>
      </p:sp>
      <p:pic>
        <p:nvPicPr>
          <p:cNvPr id="7" name="Bild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549525"/>
            <a:ext cx="2447925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208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FrontPage"/>
                <a:cs typeface="FrontPage"/>
              </a:rPr>
              <a:t>Node Evaluation:</a:t>
            </a:r>
            <a:br>
              <a:rPr lang="en-US" smtClean="0">
                <a:latin typeface="FrontPage"/>
                <a:cs typeface="FrontPage"/>
              </a:rPr>
            </a:br>
            <a:r>
              <a:rPr lang="en-US" smtClean="0">
                <a:latin typeface="FrontPage"/>
                <a:cs typeface="FrontPage"/>
              </a:rPr>
              <a:t>Test Files and Reprogramming Time</a:t>
            </a:r>
            <a:endParaRPr lang="en-US">
              <a:latin typeface="FrontPage"/>
              <a:cs typeface="FrontPage"/>
            </a:endParaRPr>
          </a:p>
        </p:txBody>
      </p:sp>
      <p:sp>
        <p:nvSpPr>
          <p:cNvPr id="20483" name="Datumsplatzhalt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Charter"/>
                <a:cs typeface="Charter"/>
              </a:rPr>
              <a:t>22/10/2012</a:t>
            </a:r>
          </a:p>
        </p:txBody>
      </p:sp>
      <p:sp>
        <p:nvSpPr>
          <p:cNvPr id="20484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Charter"/>
                <a:cs typeface="Charter"/>
              </a:rPr>
              <a:t>|   Dept. of Computer Science   |   Databases and Distributed Systems Group   |   Pablo Guerrero   | </a:t>
            </a:r>
          </a:p>
        </p:txBody>
      </p:sp>
      <p:sp>
        <p:nvSpPr>
          <p:cNvPr id="20485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3BC739F-EF8D-ED47-AB97-E9A3C6F09776}" type="slidenum">
              <a:rPr lang="en-US" sz="1000">
                <a:solidFill>
                  <a:srgbClr val="000000"/>
                </a:solidFill>
                <a:latin typeface="Charter"/>
                <a:cs typeface="Charter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000">
              <a:solidFill>
                <a:srgbClr val="000000"/>
              </a:solidFill>
              <a:latin typeface="Charter"/>
              <a:cs typeface="Charter"/>
            </a:endParaRPr>
          </a:p>
        </p:txBody>
      </p:sp>
      <p:pic>
        <p:nvPicPr>
          <p:cNvPr id="2" name="Bild 1" descr="bsl-node-file-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76" y="2949724"/>
            <a:ext cx="2238189" cy="3481627"/>
          </a:xfrm>
          <a:prstGeom prst="rect">
            <a:avLst/>
          </a:prstGeom>
        </p:spPr>
      </p:pic>
      <p:pic>
        <p:nvPicPr>
          <p:cNvPr id="3" name="Bild 2" descr="bsl-node-fi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857" y="2949724"/>
            <a:ext cx="2984252" cy="3481627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 rotWithShape="1">
          <a:blip r:embed="rId4"/>
          <a:srcRect l="5221" t="9197" r="3587" b="4919"/>
          <a:stretch/>
        </p:blipFill>
        <p:spPr>
          <a:xfrm>
            <a:off x="1958041" y="1838243"/>
            <a:ext cx="1483501" cy="933351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 rotWithShape="1">
          <a:blip r:embed="rId5"/>
          <a:srcRect l="16184" t="10177" r="14265" b="12772"/>
          <a:stretch/>
        </p:blipFill>
        <p:spPr>
          <a:xfrm>
            <a:off x="5804433" y="1826196"/>
            <a:ext cx="1295400" cy="956734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310356" y="1541158"/>
            <a:ext cx="954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Charter"/>
                <a:cs typeface="Charter"/>
              </a:rPr>
              <a:t>FTDI chip</a:t>
            </a:r>
            <a:endParaRPr lang="en-US" sz="1400" dirty="0">
              <a:latin typeface="Charter"/>
              <a:cs typeface="Charter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837120" y="1560349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latin typeface="Charter"/>
                <a:cs typeface="Charter"/>
              </a:rPr>
              <a:t>SiLabs</a:t>
            </a:r>
            <a:r>
              <a:rPr lang="en-US" sz="1400" dirty="0" smtClean="0">
                <a:latin typeface="Charter"/>
                <a:cs typeface="Charter"/>
              </a:rPr>
              <a:t> chip</a:t>
            </a:r>
            <a:endParaRPr lang="en-US" sz="1400" dirty="0">
              <a:latin typeface="Charter"/>
              <a:cs typeface="Charter"/>
            </a:endParaRPr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2199" y="1894072"/>
            <a:ext cx="859366" cy="83276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16" name="Bild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359" y="1868126"/>
            <a:ext cx="904100" cy="8795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cxnSp>
        <p:nvCxnSpPr>
          <p:cNvPr id="5" name="Gerade Verbindung 4"/>
          <p:cNvCxnSpPr>
            <a:stCxn id="16" idx="3"/>
            <a:endCxn id="10" idx="1"/>
          </p:cNvCxnSpPr>
          <p:nvPr/>
        </p:nvCxnSpPr>
        <p:spPr>
          <a:xfrm flipV="1">
            <a:off x="1239459" y="2304919"/>
            <a:ext cx="718582" cy="2973"/>
          </a:xfrm>
          <a:prstGeom prst="line">
            <a:avLst/>
          </a:prstGeom>
          <a:ln>
            <a:solidFill>
              <a:srgbClr val="006E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>
            <a:stCxn id="11" idx="3"/>
            <a:endCxn id="15" idx="1"/>
          </p:cNvCxnSpPr>
          <p:nvPr/>
        </p:nvCxnSpPr>
        <p:spPr>
          <a:xfrm>
            <a:off x="7099833" y="2304563"/>
            <a:ext cx="842366" cy="58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FrontPage"/>
                <a:cs typeface="FrontPage"/>
              </a:rPr>
              <a:t>Node Evaluation:</a:t>
            </a:r>
            <a:br>
              <a:rPr lang="en-US" dirty="0" smtClean="0">
                <a:latin typeface="FrontPage"/>
                <a:cs typeface="FrontPage"/>
              </a:rPr>
            </a:br>
            <a:r>
              <a:rPr lang="en-US" dirty="0" smtClean="0">
                <a:latin typeface="FrontPage"/>
                <a:cs typeface="FrontPage"/>
              </a:rPr>
              <a:t>Manufacturers</a:t>
            </a:r>
            <a:endParaRPr lang="en-US" dirty="0">
              <a:latin typeface="FrontPage"/>
              <a:cs typeface="FrontPage"/>
            </a:endParaRPr>
          </a:p>
        </p:txBody>
      </p:sp>
      <p:sp>
        <p:nvSpPr>
          <p:cNvPr id="20483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Charter"/>
                <a:cs typeface="Charter"/>
              </a:rPr>
              <a:t>22/10/2012</a:t>
            </a:r>
          </a:p>
        </p:txBody>
      </p:sp>
      <p:sp>
        <p:nvSpPr>
          <p:cNvPr id="20484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Charter"/>
                <a:cs typeface="Charter"/>
              </a:rPr>
              <a:t>|   Dept. of Computer Science   |   Databases and Distributed Systems Group   |   Pablo Guerrero   | </a:t>
            </a:r>
          </a:p>
        </p:txBody>
      </p:sp>
      <p:sp>
        <p:nvSpPr>
          <p:cNvPr id="20485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3BC739F-EF8D-ED47-AB97-E9A3C6F09776}" type="slidenum">
              <a:rPr lang="en-US" sz="1000">
                <a:solidFill>
                  <a:srgbClr val="000000"/>
                </a:solidFill>
                <a:latin typeface="Charter"/>
                <a:cs typeface="Charter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000">
              <a:solidFill>
                <a:srgbClr val="000000"/>
              </a:solidFill>
              <a:latin typeface="Charter"/>
              <a:cs typeface="Charter"/>
            </a:endParaRPr>
          </a:p>
        </p:txBody>
      </p:sp>
      <p:pic>
        <p:nvPicPr>
          <p:cNvPr id="4" name="Bild 3" descr="manufactur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44" y="1570008"/>
            <a:ext cx="2743200" cy="3200400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 rotWithShape="1">
          <a:blip r:embed="rId3"/>
          <a:srcRect l="5221" r="3587"/>
          <a:stretch/>
        </p:blipFill>
        <p:spPr>
          <a:xfrm>
            <a:off x="2735311" y="5098891"/>
            <a:ext cx="1548657" cy="1134479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5231518"/>
            <a:ext cx="1385439" cy="896544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252" y="5072168"/>
            <a:ext cx="1862519" cy="1241679"/>
          </a:xfrm>
          <a:prstGeom prst="rect">
            <a:avLst/>
          </a:prstGeom>
        </p:spPr>
      </p:pic>
      <p:sp>
        <p:nvSpPr>
          <p:cNvPr id="14" name="Abgerundetes Rechteck 13"/>
          <p:cNvSpPr/>
          <p:nvPr/>
        </p:nvSpPr>
        <p:spPr>
          <a:xfrm flipH="1">
            <a:off x="6691706" y="5147734"/>
            <a:ext cx="1359754" cy="1024948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7022" y="5150703"/>
            <a:ext cx="1545179" cy="1025238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135029" y="5036152"/>
            <a:ext cx="595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FTDI</a:t>
            </a:r>
            <a:br>
              <a:rPr lang="en-US" sz="1400" dirty="0" smtClean="0">
                <a:latin typeface="Charter"/>
                <a:cs typeface="Charter"/>
              </a:rPr>
            </a:br>
            <a:r>
              <a:rPr lang="en-US" sz="1400" dirty="0" smtClean="0">
                <a:latin typeface="Charter"/>
                <a:cs typeface="Charter"/>
              </a:rPr>
              <a:t> chip</a:t>
            </a:r>
            <a:endParaRPr lang="en-US" sz="1400" dirty="0">
              <a:latin typeface="Charter"/>
              <a:cs typeface="Charter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8183813" y="5021136"/>
            <a:ext cx="697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latin typeface="Charter"/>
                <a:cs typeface="Charter"/>
              </a:rPr>
              <a:t>SiLabs</a:t>
            </a:r>
            <a:r>
              <a:rPr lang="en-US" sz="1400" dirty="0" smtClean="0">
                <a:latin typeface="Charter"/>
                <a:cs typeface="Charter"/>
              </a:rPr>
              <a:t/>
            </a:r>
            <a:br>
              <a:rPr lang="en-US" sz="1400" dirty="0" smtClean="0">
                <a:latin typeface="Charter"/>
                <a:cs typeface="Charter"/>
              </a:rPr>
            </a:br>
            <a:r>
              <a:rPr lang="en-US" sz="1400" dirty="0" smtClean="0">
                <a:latin typeface="Charter"/>
                <a:cs typeface="Charter"/>
              </a:rPr>
              <a:t>chip</a:t>
            </a:r>
            <a:endParaRPr lang="en-US" sz="1400" dirty="0">
              <a:latin typeface="Charter"/>
              <a:cs typeface="Charter"/>
            </a:endParaRP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8676" y="5539772"/>
            <a:ext cx="656488" cy="636169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4" y="5541111"/>
            <a:ext cx="624943" cy="607961"/>
          </a:xfrm>
          <a:prstGeom prst="rect">
            <a:avLst/>
          </a:prstGeom>
        </p:spPr>
      </p:pic>
      <p:sp>
        <p:nvSpPr>
          <p:cNvPr id="9" name="Abgerundetes Rechteck 8"/>
          <p:cNvSpPr/>
          <p:nvPr/>
        </p:nvSpPr>
        <p:spPr>
          <a:xfrm>
            <a:off x="827584" y="5139748"/>
            <a:ext cx="5612668" cy="1040920"/>
          </a:xfrm>
          <a:prstGeom prst="roundRect">
            <a:avLst/>
          </a:prstGeom>
          <a:noFill/>
          <a:ln w="28575" cmpd="sng">
            <a:solidFill>
              <a:srgbClr val="2A605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Gefaltete Ecke 12"/>
          <p:cNvSpPr/>
          <p:nvPr/>
        </p:nvSpPr>
        <p:spPr>
          <a:xfrm>
            <a:off x="1187624" y="6030922"/>
            <a:ext cx="6480720" cy="690008"/>
          </a:xfrm>
          <a:prstGeom prst="foldedCorner">
            <a:avLst>
              <a:gd name="adj" fmla="val 17843"/>
            </a:avLst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FrontPage"/>
                <a:cs typeface="FrontPage"/>
              </a:rPr>
              <a:t>reliability independent of manufacturer and USB chip</a:t>
            </a:r>
            <a:endParaRPr lang="en-US" sz="2000" b="1" dirty="0">
              <a:solidFill>
                <a:schemeClr val="tx1"/>
              </a:solidFill>
              <a:latin typeface="FrontPage"/>
              <a:cs typeface="FrontPage"/>
            </a:endParaRPr>
          </a:p>
        </p:txBody>
      </p:sp>
      <p:pic>
        <p:nvPicPr>
          <p:cNvPr id="3" name="Bild 2" descr="manufacturer-reliability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74827"/>
            <a:ext cx="3652376" cy="319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85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9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ontPage"/>
                <a:cs typeface="FrontPage"/>
              </a:rPr>
              <a:t>Topology Evaluation:</a:t>
            </a:r>
            <a:br>
              <a:rPr lang="en-US" dirty="0" smtClean="0">
                <a:latin typeface="FrontPage"/>
                <a:cs typeface="FrontPage"/>
              </a:rPr>
            </a:br>
            <a:r>
              <a:rPr lang="en-US" dirty="0" smtClean="0">
                <a:latin typeface="FrontPage"/>
                <a:cs typeface="FrontPage"/>
              </a:rPr>
              <a:t>Single Node Tests, Passive Cables</a:t>
            </a:r>
            <a:endParaRPr lang="en-US" dirty="0">
              <a:latin typeface="FrontPage"/>
              <a:cs typeface="FrontPage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harter"/>
                <a:cs typeface="Charter"/>
              </a:rPr>
              <a:t>22/10/2012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harter"/>
                <a:cs typeface="Charter"/>
              </a:rPr>
              <a:t>|   Dept. of Computer Science   |   Databases and Distributed Systems Group   |   Pablo Guerrero   | </a:t>
            </a:r>
            <a:endParaRPr lang="en-US">
              <a:latin typeface="Charter"/>
              <a:cs typeface="Charter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E1730-B36E-BB4A-8E70-AB4E877775B9}" type="slidenum">
              <a:rPr lang="en-US" smtClean="0">
                <a:latin typeface="Charter"/>
                <a:cs typeface="Charter"/>
              </a:rPr>
              <a:pPr>
                <a:defRPr/>
              </a:pPr>
              <a:t>12</a:t>
            </a:fld>
            <a:endParaRPr lang="en-US">
              <a:latin typeface="Charter"/>
              <a:cs typeface="Charter"/>
            </a:endParaRPr>
          </a:p>
        </p:txBody>
      </p:sp>
      <p:cxnSp>
        <p:nvCxnSpPr>
          <p:cNvPr id="12" name="Gerade Verbindung 11"/>
          <p:cNvCxnSpPr/>
          <p:nvPr/>
        </p:nvCxnSpPr>
        <p:spPr>
          <a:xfrm>
            <a:off x="1475656" y="2297584"/>
            <a:ext cx="0" cy="2643584"/>
          </a:xfrm>
          <a:prstGeom prst="line">
            <a:avLst/>
          </a:prstGeom>
          <a:ln>
            <a:solidFill>
              <a:srgbClr val="00807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Bild 2" descr="length-time-multi-larg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" t="-83" b="66100"/>
          <a:stretch/>
        </p:blipFill>
        <p:spPr>
          <a:xfrm>
            <a:off x="375859" y="2144877"/>
            <a:ext cx="4147945" cy="2980529"/>
          </a:xfrm>
          <a:prstGeom prst="rect">
            <a:avLst/>
          </a:prstGeom>
        </p:spPr>
      </p:pic>
      <p:pic>
        <p:nvPicPr>
          <p:cNvPr id="9" name="Bild 8" descr="length-iter-multi-larg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5653"/>
          <a:stretch/>
        </p:blipFill>
        <p:spPr>
          <a:xfrm>
            <a:off x="4860032" y="2144877"/>
            <a:ext cx="4176464" cy="3012315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 rot="16200000">
            <a:off x="-1697570" y="3414129"/>
            <a:ext cx="40224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Charter"/>
                <a:cs typeface="Charter"/>
              </a:rPr>
              <a:t>Reprogramming Time per Cycle (</a:t>
            </a:r>
            <a:r>
              <a:rPr lang="en-US" sz="1400" dirty="0" err="1" smtClean="0">
                <a:latin typeface="Charter"/>
                <a:cs typeface="Charter"/>
              </a:rPr>
              <a:t>secs</a:t>
            </a:r>
            <a:r>
              <a:rPr lang="en-US" sz="1400" dirty="0" smtClean="0">
                <a:latin typeface="Charter"/>
                <a:cs typeface="Charter"/>
              </a:rPr>
              <a:t>)</a:t>
            </a:r>
            <a:endParaRPr lang="en-US" sz="1400" dirty="0">
              <a:latin typeface="Charter"/>
              <a:cs typeface="Charter"/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3203848" y="5970766"/>
            <a:ext cx="3078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harter"/>
                <a:cs typeface="Charter"/>
              </a:rPr>
              <a:t>Total USB Cable Length (m)</a:t>
            </a:r>
            <a:endParaRPr lang="en-US" sz="1600" dirty="0">
              <a:latin typeface="Charter"/>
              <a:cs typeface="Charter"/>
            </a:endParaRPr>
          </a:p>
        </p:txBody>
      </p:sp>
      <p:sp>
        <p:nvSpPr>
          <p:cNvPr id="26" name="Rechteck 25"/>
          <p:cNvSpPr/>
          <p:nvPr/>
        </p:nvSpPr>
        <p:spPr>
          <a:xfrm rot="16200000">
            <a:off x="2910942" y="3566529"/>
            <a:ext cx="40224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Charter"/>
                <a:cs typeface="Charter"/>
              </a:rPr>
              <a:t>Reprogramming Cycles Between Failures</a:t>
            </a:r>
            <a:endParaRPr lang="en-US" sz="1400" dirty="0">
              <a:latin typeface="Charter"/>
              <a:cs typeface="Charter"/>
            </a:endParaRPr>
          </a:p>
        </p:txBody>
      </p:sp>
      <p:sp>
        <p:nvSpPr>
          <p:cNvPr id="21" name="Gefaltete Ecke 20"/>
          <p:cNvSpPr/>
          <p:nvPr/>
        </p:nvSpPr>
        <p:spPr>
          <a:xfrm>
            <a:off x="2051720" y="6050879"/>
            <a:ext cx="4752528" cy="690008"/>
          </a:xfrm>
          <a:prstGeom prst="foldedCorner">
            <a:avLst>
              <a:gd name="adj" fmla="val 17843"/>
            </a:avLst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FrontPage"/>
                <a:cs typeface="FrontPage"/>
              </a:rPr>
              <a:t>passive </a:t>
            </a:r>
            <a:r>
              <a:rPr lang="en-US" sz="2000" b="1" dirty="0" smtClean="0">
                <a:solidFill>
                  <a:schemeClr val="tx1"/>
                </a:solidFill>
                <a:latin typeface="FrontPage"/>
                <a:cs typeface="FrontPage"/>
              </a:rPr>
              <a:t>cables: </a:t>
            </a:r>
            <a:r>
              <a:rPr lang="en-US" sz="2000" b="1" dirty="0">
                <a:solidFill>
                  <a:schemeClr val="tx1"/>
                </a:solidFill>
                <a:latin typeface="FrontPage"/>
                <a:cs typeface="FrontPage"/>
              </a:rPr>
              <a:t>up to 10 </a:t>
            </a:r>
            <a:r>
              <a:rPr lang="en-US" sz="2000" b="1" dirty="0" smtClean="0">
                <a:solidFill>
                  <a:schemeClr val="tx1"/>
                </a:solidFill>
                <a:latin typeface="FrontPage"/>
                <a:cs typeface="FrontPage"/>
              </a:rPr>
              <a:t>meters</a:t>
            </a:r>
            <a:endParaRPr lang="en-US" sz="2000" b="1" dirty="0">
              <a:solidFill>
                <a:schemeClr val="tx1"/>
              </a:solidFill>
              <a:latin typeface="FrontPage"/>
              <a:cs typeface="FrontPage"/>
            </a:endParaRPr>
          </a:p>
        </p:txBody>
      </p:sp>
    </p:spTree>
    <p:extLst>
      <p:ext uri="{BB962C8B-B14F-4D97-AF65-F5344CB8AC3E}">
        <p14:creationId xmlns:p14="http://schemas.microsoft.com/office/powerpoint/2010/main" val="577410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ontPage"/>
                <a:cs typeface="FrontPage"/>
              </a:rPr>
              <a:t>Topology Evaluation:</a:t>
            </a:r>
            <a:br>
              <a:rPr lang="en-US" dirty="0" smtClean="0">
                <a:latin typeface="FrontPage"/>
                <a:cs typeface="FrontPage"/>
              </a:rPr>
            </a:br>
            <a:r>
              <a:rPr lang="en-US" dirty="0" smtClean="0">
                <a:latin typeface="FrontPage"/>
                <a:cs typeface="FrontPage"/>
              </a:rPr>
              <a:t>Single Node Tests, Active Cables</a:t>
            </a:r>
            <a:endParaRPr lang="en-US" dirty="0">
              <a:latin typeface="FrontPage"/>
              <a:cs typeface="FrontPage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harter"/>
                <a:cs typeface="Charter"/>
              </a:rPr>
              <a:t>22/10/2012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harter"/>
                <a:cs typeface="Charter"/>
              </a:rPr>
              <a:t>|   Dept. of Computer Science   |   Databases and Distributed Systems Group   |   Pablo Guerrero   | </a:t>
            </a:r>
            <a:endParaRPr lang="en-US">
              <a:latin typeface="Charter"/>
              <a:cs typeface="Charter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E1730-B36E-BB4A-8E70-AB4E877775B9}" type="slidenum">
              <a:rPr lang="en-US" smtClean="0">
                <a:latin typeface="Charter"/>
                <a:cs typeface="Charter"/>
              </a:rPr>
              <a:pPr>
                <a:defRPr/>
              </a:pPr>
              <a:t>13</a:t>
            </a:fld>
            <a:endParaRPr lang="en-US">
              <a:latin typeface="Charter"/>
              <a:cs typeface="Charter"/>
            </a:endParaRPr>
          </a:p>
        </p:txBody>
      </p:sp>
      <p:pic>
        <p:nvPicPr>
          <p:cNvPr id="25" name="Bild 24" descr="length-time-multi-larg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" t="33661" b="32839"/>
          <a:stretch/>
        </p:blipFill>
        <p:spPr>
          <a:xfrm>
            <a:off x="539552" y="2204864"/>
            <a:ext cx="4026465" cy="2938145"/>
          </a:xfrm>
          <a:prstGeom prst="rect">
            <a:avLst/>
          </a:prstGeom>
        </p:spPr>
      </p:pic>
      <p:pic>
        <p:nvPicPr>
          <p:cNvPr id="26" name="Bild 25" descr="length-iter-multi-larg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" t="33935" b="33085"/>
          <a:stretch/>
        </p:blipFill>
        <p:spPr>
          <a:xfrm>
            <a:off x="5065400" y="2230264"/>
            <a:ext cx="4043104" cy="2892546"/>
          </a:xfrm>
          <a:prstGeom prst="rect">
            <a:avLst/>
          </a:prstGeom>
        </p:spPr>
      </p:pic>
      <p:sp>
        <p:nvSpPr>
          <p:cNvPr id="27" name="Rechteck 26"/>
          <p:cNvSpPr/>
          <p:nvPr/>
        </p:nvSpPr>
        <p:spPr>
          <a:xfrm rot="16200000">
            <a:off x="2910942" y="3566529"/>
            <a:ext cx="40224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Charter"/>
                <a:cs typeface="Charter"/>
              </a:rPr>
              <a:t>Reprogramming Cycles Between Failures</a:t>
            </a:r>
            <a:endParaRPr lang="en-US" sz="1400" dirty="0">
              <a:latin typeface="Charter"/>
              <a:cs typeface="Charter"/>
            </a:endParaRPr>
          </a:p>
        </p:txBody>
      </p:sp>
      <p:sp>
        <p:nvSpPr>
          <p:cNvPr id="28" name="Rechteck 27"/>
          <p:cNvSpPr/>
          <p:nvPr/>
        </p:nvSpPr>
        <p:spPr>
          <a:xfrm rot="16200000">
            <a:off x="-1697570" y="3414129"/>
            <a:ext cx="40224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Charter"/>
                <a:cs typeface="Charter"/>
              </a:rPr>
              <a:t>Reprogramming Time per Cycle (</a:t>
            </a:r>
            <a:r>
              <a:rPr lang="en-US" sz="1400" dirty="0" err="1" smtClean="0">
                <a:latin typeface="Charter"/>
                <a:cs typeface="Charter"/>
              </a:rPr>
              <a:t>secs</a:t>
            </a:r>
            <a:r>
              <a:rPr lang="en-US" sz="1400" dirty="0" smtClean="0">
                <a:latin typeface="Charter"/>
                <a:cs typeface="Charter"/>
              </a:rPr>
              <a:t>)</a:t>
            </a:r>
            <a:endParaRPr lang="en-US" sz="1400" dirty="0">
              <a:latin typeface="Charter"/>
              <a:cs typeface="Charter"/>
            </a:endParaRPr>
          </a:p>
        </p:txBody>
      </p:sp>
      <p:cxnSp>
        <p:nvCxnSpPr>
          <p:cNvPr id="16" name="Gerade Verbindung 15"/>
          <p:cNvCxnSpPr/>
          <p:nvPr/>
        </p:nvCxnSpPr>
        <p:spPr>
          <a:xfrm>
            <a:off x="3131840" y="2420888"/>
            <a:ext cx="0" cy="2232248"/>
          </a:xfrm>
          <a:prstGeom prst="line">
            <a:avLst/>
          </a:prstGeom>
          <a:ln>
            <a:solidFill>
              <a:srgbClr val="00807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>
            <a:off x="5940152" y="2348880"/>
            <a:ext cx="0" cy="2304256"/>
          </a:xfrm>
          <a:prstGeom prst="line">
            <a:avLst/>
          </a:prstGeom>
          <a:ln>
            <a:solidFill>
              <a:srgbClr val="00807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hteck 28"/>
          <p:cNvSpPr/>
          <p:nvPr/>
        </p:nvSpPr>
        <p:spPr>
          <a:xfrm>
            <a:off x="3203848" y="5970766"/>
            <a:ext cx="3078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harter"/>
                <a:cs typeface="Charter"/>
              </a:rPr>
              <a:t>Total USB Cable Length (m)</a:t>
            </a:r>
            <a:endParaRPr lang="en-US" sz="1600" dirty="0">
              <a:latin typeface="Charter"/>
              <a:cs typeface="Charter"/>
            </a:endParaRPr>
          </a:p>
        </p:txBody>
      </p:sp>
      <p:sp>
        <p:nvSpPr>
          <p:cNvPr id="23" name="Gefaltete Ecke 22"/>
          <p:cNvSpPr/>
          <p:nvPr/>
        </p:nvSpPr>
        <p:spPr>
          <a:xfrm>
            <a:off x="1331640" y="6050879"/>
            <a:ext cx="6192688" cy="690008"/>
          </a:xfrm>
          <a:prstGeom prst="foldedCorner">
            <a:avLst>
              <a:gd name="adj" fmla="val 17843"/>
            </a:avLst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FrontPage"/>
                <a:cs typeface="FrontPage"/>
              </a:rPr>
              <a:t>active </a:t>
            </a:r>
            <a:r>
              <a:rPr lang="en-US" sz="2000" b="1" dirty="0" smtClean="0">
                <a:solidFill>
                  <a:schemeClr val="tx1"/>
                </a:solidFill>
                <a:latin typeface="FrontPage"/>
                <a:cs typeface="FrontPage"/>
              </a:rPr>
              <a:t>cables: </a:t>
            </a:r>
            <a:r>
              <a:rPr lang="en-US" sz="2000" b="1" dirty="0">
                <a:solidFill>
                  <a:schemeClr val="tx1"/>
                </a:solidFill>
                <a:latin typeface="FrontPage"/>
                <a:cs typeface="FrontPage"/>
              </a:rPr>
              <a:t>&lt; 40 m (unreliable) or &lt; 10m (reliable)</a:t>
            </a:r>
          </a:p>
        </p:txBody>
      </p:sp>
    </p:spTree>
    <p:extLst>
      <p:ext uri="{BB962C8B-B14F-4D97-AF65-F5344CB8AC3E}">
        <p14:creationId xmlns:p14="http://schemas.microsoft.com/office/powerpoint/2010/main" val="275152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ontPage"/>
                <a:cs typeface="FrontPage"/>
              </a:rPr>
              <a:t>Topology Evaluation:</a:t>
            </a:r>
            <a:br>
              <a:rPr lang="en-US" dirty="0" smtClean="0">
                <a:latin typeface="FrontPage"/>
                <a:cs typeface="FrontPage"/>
              </a:rPr>
            </a:br>
            <a:r>
              <a:rPr lang="en-US" dirty="0" smtClean="0">
                <a:latin typeface="FrontPage"/>
                <a:cs typeface="FrontPage"/>
              </a:rPr>
              <a:t>Single Node Tests, Active Hubs + Passive Cables</a:t>
            </a:r>
            <a:endParaRPr lang="en-US" dirty="0">
              <a:latin typeface="FrontPage"/>
              <a:cs typeface="FrontPage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harter"/>
                <a:cs typeface="Charter"/>
              </a:rPr>
              <a:t>22/10/2012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harter"/>
                <a:cs typeface="Charter"/>
              </a:rPr>
              <a:t>|   Dept. of Computer Science   |   Databases and Distributed Systems Group   |   Pablo Guerrero   | </a:t>
            </a:r>
            <a:endParaRPr lang="en-US">
              <a:latin typeface="Charter"/>
              <a:cs typeface="Charter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E1730-B36E-BB4A-8E70-AB4E877775B9}" type="slidenum">
              <a:rPr lang="en-US" smtClean="0">
                <a:latin typeface="Charter"/>
                <a:cs typeface="Charter"/>
              </a:rPr>
              <a:pPr>
                <a:defRPr/>
              </a:pPr>
              <a:t>14</a:t>
            </a:fld>
            <a:endParaRPr lang="en-US">
              <a:latin typeface="Charter"/>
              <a:cs typeface="Charter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295026" y="4699000"/>
            <a:ext cx="4320480" cy="14039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874681" y="4689386"/>
            <a:ext cx="4256619" cy="14039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Bild 24" descr="length-time-multi-larg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" t="66929" b="1268"/>
          <a:stretch/>
        </p:blipFill>
        <p:spPr>
          <a:xfrm>
            <a:off x="539552" y="2204864"/>
            <a:ext cx="4026465" cy="2789290"/>
          </a:xfrm>
          <a:prstGeom prst="rect">
            <a:avLst/>
          </a:prstGeom>
        </p:spPr>
      </p:pic>
      <p:pic>
        <p:nvPicPr>
          <p:cNvPr id="26" name="Bild 25" descr="length-iter-multi-larg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" t="66916" b="1281"/>
          <a:stretch/>
        </p:blipFill>
        <p:spPr>
          <a:xfrm>
            <a:off x="5065400" y="2204864"/>
            <a:ext cx="4043104" cy="2789290"/>
          </a:xfrm>
          <a:prstGeom prst="rect">
            <a:avLst/>
          </a:prstGeom>
        </p:spPr>
      </p:pic>
      <p:sp>
        <p:nvSpPr>
          <p:cNvPr id="27" name="Rechteck 26"/>
          <p:cNvSpPr/>
          <p:nvPr/>
        </p:nvSpPr>
        <p:spPr>
          <a:xfrm rot="16200000">
            <a:off x="2910942" y="3566529"/>
            <a:ext cx="40224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Charter"/>
                <a:cs typeface="Charter"/>
              </a:rPr>
              <a:t>Reprogramming Cycles Between Failures</a:t>
            </a:r>
            <a:endParaRPr lang="en-US" sz="1400" dirty="0">
              <a:latin typeface="Charter"/>
              <a:cs typeface="Charter"/>
            </a:endParaRPr>
          </a:p>
        </p:txBody>
      </p:sp>
      <p:sp>
        <p:nvSpPr>
          <p:cNvPr id="28" name="Rechteck 27"/>
          <p:cNvSpPr/>
          <p:nvPr/>
        </p:nvSpPr>
        <p:spPr>
          <a:xfrm rot="16200000">
            <a:off x="-1697570" y="3414129"/>
            <a:ext cx="40224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Charter"/>
                <a:cs typeface="Charter"/>
              </a:rPr>
              <a:t>Reprogramming Time per Cycle (</a:t>
            </a:r>
            <a:r>
              <a:rPr lang="en-US" sz="1400" dirty="0" err="1" smtClean="0">
                <a:latin typeface="Charter"/>
                <a:cs typeface="Charter"/>
              </a:rPr>
              <a:t>secs</a:t>
            </a:r>
            <a:r>
              <a:rPr lang="en-US" sz="1400" dirty="0" smtClean="0">
                <a:latin typeface="Charter"/>
                <a:cs typeface="Charter"/>
              </a:rPr>
              <a:t>)</a:t>
            </a:r>
            <a:endParaRPr lang="en-US" sz="1400" dirty="0">
              <a:latin typeface="Charter"/>
              <a:cs typeface="Charter"/>
            </a:endParaRPr>
          </a:p>
        </p:txBody>
      </p:sp>
      <p:cxnSp>
        <p:nvCxnSpPr>
          <p:cNvPr id="17" name="Gerade Verbindung 16"/>
          <p:cNvCxnSpPr/>
          <p:nvPr/>
        </p:nvCxnSpPr>
        <p:spPr>
          <a:xfrm>
            <a:off x="3923928" y="2348880"/>
            <a:ext cx="0" cy="2160240"/>
          </a:xfrm>
          <a:prstGeom prst="line">
            <a:avLst/>
          </a:prstGeom>
          <a:ln>
            <a:solidFill>
              <a:srgbClr val="00807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>
            <a:off x="7900526" y="2348880"/>
            <a:ext cx="0" cy="2198788"/>
          </a:xfrm>
          <a:prstGeom prst="line">
            <a:avLst/>
          </a:prstGeom>
          <a:ln>
            <a:solidFill>
              <a:srgbClr val="00807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hteck 28"/>
          <p:cNvSpPr/>
          <p:nvPr/>
        </p:nvSpPr>
        <p:spPr>
          <a:xfrm>
            <a:off x="3203848" y="5970766"/>
            <a:ext cx="3078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harter"/>
                <a:cs typeface="Charter"/>
              </a:rPr>
              <a:t>Total USB Cable Length (m)</a:t>
            </a:r>
            <a:endParaRPr lang="en-US" sz="1600" dirty="0">
              <a:latin typeface="Charter"/>
              <a:cs typeface="Charter"/>
            </a:endParaRPr>
          </a:p>
        </p:txBody>
      </p:sp>
      <p:sp>
        <p:nvSpPr>
          <p:cNvPr id="24" name="Gefaltete Ecke 23"/>
          <p:cNvSpPr/>
          <p:nvPr/>
        </p:nvSpPr>
        <p:spPr>
          <a:xfrm>
            <a:off x="316136" y="6050879"/>
            <a:ext cx="8216304" cy="690008"/>
          </a:xfrm>
          <a:prstGeom prst="foldedCorner">
            <a:avLst>
              <a:gd name="adj" fmla="val 17843"/>
            </a:avLst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FrontPage"/>
                <a:cs typeface="FrontPage"/>
              </a:rPr>
              <a:t>active hubs and passive cables: 54m (unreliable) or 43m (reliable)</a:t>
            </a:r>
            <a:endParaRPr lang="en-US" sz="2000" b="1" dirty="0">
              <a:solidFill>
                <a:schemeClr val="tx1"/>
              </a:solidFill>
              <a:latin typeface="FrontPage"/>
              <a:cs typeface="FrontPage"/>
            </a:endParaRPr>
          </a:p>
        </p:txBody>
      </p:sp>
    </p:spTree>
    <p:extLst>
      <p:ext uri="{BB962C8B-B14F-4D97-AF65-F5344CB8AC3E}">
        <p14:creationId xmlns:p14="http://schemas.microsoft.com/office/powerpoint/2010/main" val="3631607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4" grpId="0" animBg="1"/>
      <p:bldP spid="2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ontPage"/>
                <a:cs typeface="FrontPage"/>
              </a:rPr>
              <a:t>Topology Evaluation:</a:t>
            </a:r>
            <a:br>
              <a:rPr lang="en-US" dirty="0" smtClean="0">
                <a:latin typeface="FrontPage"/>
                <a:cs typeface="FrontPage"/>
              </a:rPr>
            </a:br>
            <a:r>
              <a:rPr lang="en-US" dirty="0" smtClean="0">
                <a:latin typeface="FrontPage"/>
                <a:cs typeface="FrontPage"/>
              </a:rPr>
              <a:t>Multi Node Tests, Topologies</a:t>
            </a:r>
            <a:endParaRPr lang="en-US" dirty="0">
              <a:latin typeface="FrontPage"/>
              <a:cs typeface="FrontPage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Charter"/>
              <a:cs typeface="Charter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harter"/>
                <a:cs typeface="Charter"/>
              </a:rPr>
              <a:t>22/10/2012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harter"/>
                <a:cs typeface="Charter"/>
              </a:rPr>
              <a:t>|   Dept. of Computer Science   |   Databases and Distributed Systems Group   |   Pablo Guerrero   | </a:t>
            </a:r>
            <a:endParaRPr lang="en-US">
              <a:latin typeface="Charter"/>
              <a:cs typeface="Charter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E1730-B36E-BB4A-8E70-AB4E877775B9}" type="slidenum">
              <a:rPr lang="en-US" smtClean="0">
                <a:latin typeface="Charter"/>
                <a:cs typeface="Charter"/>
              </a:rPr>
              <a:pPr>
                <a:defRPr/>
              </a:pPr>
              <a:t>15</a:t>
            </a:fld>
            <a:endParaRPr lang="en-US">
              <a:latin typeface="Charter"/>
              <a:cs typeface="Charter"/>
            </a:endParaRPr>
          </a:p>
        </p:txBody>
      </p:sp>
      <p:pic>
        <p:nvPicPr>
          <p:cNvPr id="10" name="Bild 9" descr="multi-topologies-grid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6" t="-3" r="-24" b="63539"/>
          <a:stretch/>
        </p:blipFill>
        <p:spPr>
          <a:xfrm>
            <a:off x="1384300" y="2492896"/>
            <a:ext cx="2668642" cy="2672953"/>
          </a:xfrm>
          <a:prstGeom prst="rect">
            <a:avLst/>
          </a:prstGeom>
        </p:spPr>
      </p:pic>
      <p:pic>
        <p:nvPicPr>
          <p:cNvPr id="11" name="Bild 10" descr="multi-topologies-grid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" t="35857" r="1295" b="-1141"/>
          <a:stretch/>
        </p:blipFill>
        <p:spPr>
          <a:xfrm>
            <a:off x="5350452" y="1590675"/>
            <a:ext cx="2841090" cy="4785448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851761" y="2708920"/>
            <a:ext cx="462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FrontPage"/>
                <a:cs typeface="FrontPage"/>
              </a:rPr>
              <a:t>3x3</a:t>
            </a:r>
            <a:endParaRPr lang="en-US" sz="1400" dirty="0">
              <a:latin typeface="FrontPage"/>
              <a:cs typeface="FrontPage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860317" y="3429000"/>
            <a:ext cx="462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FrontPage"/>
                <a:cs typeface="FrontPage"/>
              </a:rPr>
              <a:t>3x5</a:t>
            </a:r>
            <a:endParaRPr lang="en-US" sz="1400" dirty="0">
              <a:latin typeface="FrontPage"/>
              <a:cs typeface="FrontPage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868873" y="4417367"/>
            <a:ext cx="462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FrontPage"/>
                <a:cs typeface="FrontPage"/>
              </a:rPr>
              <a:t>6x4</a:t>
            </a:r>
            <a:endParaRPr lang="en-US" sz="1400" dirty="0">
              <a:latin typeface="FrontPage"/>
              <a:cs typeface="FrontPage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753278" y="2295128"/>
            <a:ext cx="466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FrontPage"/>
                <a:cs typeface="FrontPage"/>
              </a:rPr>
              <a:t>6x6</a:t>
            </a:r>
            <a:endParaRPr lang="en-US" sz="1400" dirty="0">
              <a:latin typeface="FrontPage"/>
              <a:cs typeface="FrontPage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755292" y="3736777"/>
            <a:ext cx="462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FrontPage"/>
                <a:cs typeface="FrontPage"/>
              </a:rPr>
              <a:t>7x7</a:t>
            </a:r>
            <a:endParaRPr lang="en-US" sz="1400" dirty="0">
              <a:latin typeface="FrontPage"/>
              <a:cs typeface="FrontPage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753278" y="5301208"/>
            <a:ext cx="466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FrontPage"/>
                <a:cs typeface="FrontPage"/>
              </a:rPr>
              <a:t>8x8</a:t>
            </a:r>
            <a:endParaRPr lang="en-US" sz="1400" dirty="0">
              <a:latin typeface="FrontPage"/>
              <a:cs typeface="FrontPage"/>
            </a:endParaRPr>
          </a:p>
        </p:txBody>
      </p:sp>
      <p:sp>
        <p:nvSpPr>
          <p:cNvPr id="18" name="Gefaltete Ecke 17"/>
          <p:cNvSpPr/>
          <p:nvPr/>
        </p:nvSpPr>
        <p:spPr>
          <a:xfrm>
            <a:off x="2051720" y="6050879"/>
            <a:ext cx="4752528" cy="690008"/>
          </a:xfrm>
          <a:prstGeom prst="foldedCorner">
            <a:avLst>
              <a:gd name="adj" fmla="val 17843"/>
            </a:avLst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FrontPage"/>
                <a:cs typeface="FrontPage"/>
              </a:rPr>
              <a:t>stable topologies: balanced trees</a:t>
            </a:r>
            <a:endParaRPr lang="en-US" sz="2000" b="1" dirty="0">
              <a:solidFill>
                <a:schemeClr val="tx1"/>
              </a:solidFill>
              <a:latin typeface="FrontPage"/>
              <a:cs typeface="FrontPage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2556024" y="2295128"/>
            <a:ext cx="1660376" cy="31150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6962924" y="1634728"/>
            <a:ext cx="1685776" cy="43723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Bild 2" descr="IMG_338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14445" r="389" b="16528"/>
          <a:stretch/>
        </p:blipFill>
        <p:spPr>
          <a:xfrm>
            <a:off x="197929" y="1755775"/>
            <a:ext cx="8748142" cy="420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54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ontPage"/>
                <a:cs typeface="FrontPage"/>
              </a:rPr>
              <a:t>Topology Evaluation:</a:t>
            </a:r>
            <a:br>
              <a:rPr lang="en-US" dirty="0" smtClean="0">
                <a:latin typeface="FrontPage"/>
                <a:cs typeface="FrontPage"/>
              </a:rPr>
            </a:br>
            <a:r>
              <a:rPr lang="en-US" dirty="0" smtClean="0">
                <a:latin typeface="FrontPage"/>
                <a:cs typeface="FrontPage"/>
              </a:rPr>
              <a:t>Multi Node Tests, </a:t>
            </a:r>
            <a:r>
              <a:rPr lang="en-US" dirty="0" err="1" smtClean="0">
                <a:latin typeface="FrontPage"/>
                <a:cs typeface="FrontPage"/>
              </a:rPr>
              <a:t>Microbenchmark</a:t>
            </a:r>
            <a:endParaRPr lang="en-US" dirty="0">
              <a:latin typeface="FrontPage"/>
              <a:cs typeface="FrontPage"/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harter"/>
                <a:cs typeface="Charter"/>
              </a:rPr>
              <a:t>Extensions:</a:t>
            </a:r>
          </a:p>
          <a:p>
            <a:pPr lvl="1"/>
            <a:r>
              <a:rPr lang="en-US" dirty="0" smtClean="0">
                <a:latin typeface="Charter"/>
                <a:cs typeface="Charter"/>
              </a:rPr>
              <a:t>maximum parallelism</a:t>
            </a:r>
          </a:p>
          <a:p>
            <a:pPr lvl="2"/>
            <a:endParaRPr lang="en-US" dirty="0">
              <a:latin typeface="Charter"/>
              <a:cs typeface="Charter"/>
            </a:endParaRPr>
          </a:p>
          <a:p>
            <a:pPr marL="349250" lvl="2" indent="0">
              <a:buNone/>
            </a:pPr>
            <a:r>
              <a:rPr lang="en-US" dirty="0" smtClean="0">
                <a:latin typeface="Charter"/>
                <a:cs typeface="Charter"/>
              </a:rPr>
              <a:t/>
            </a:r>
            <a:br>
              <a:rPr lang="en-US" dirty="0" smtClean="0">
                <a:latin typeface="Charter"/>
                <a:cs typeface="Charter"/>
              </a:rPr>
            </a:br>
            <a:r>
              <a:rPr lang="en-US" dirty="0" smtClean="0">
                <a:latin typeface="Charter"/>
                <a:cs typeface="Charter"/>
              </a:rPr>
              <a:t/>
            </a:r>
            <a:br>
              <a:rPr lang="en-US" dirty="0" smtClean="0">
                <a:latin typeface="Charter"/>
                <a:cs typeface="Charter"/>
              </a:rPr>
            </a:br>
            <a:r>
              <a:rPr lang="en-US" dirty="0" smtClean="0">
                <a:latin typeface="Charter"/>
                <a:cs typeface="Charter"/>
              </a:rPr>
              <a:t/>
            </a:r>
            <a:br>
              <a:rPr lang="en-US" dirty="0" smtClean="0">
                <a:latin typeface="Charter"/>
                <a:cs typeface="Charter"/>
              </a:rPr>
            </a:br>
            <a:r>
              <a:rPr lang="en-US" dirty="0" smtClean="0">
                <a:latin typeface="Charter"/>
                <a:cs typeface="Charter"/>
              </a:rPr>
              <a:t>		</a:t>
            </a:r>
          </a:p>
          <a:p>
            <a:pPr lvl="1"/>
            <a:r>
              <a:rPr lang="en-US" dirty="0" smtClean="0">
                <a:latin typeface="Charter"/>
                <a:cs typeface="Charter"/>
              </a:rPr>
              <a:t>node grouping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harter"/>
                <a:cs typeface="Charter"/>
              </a:rPr>
              <a:t>22/10/2012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harter"/>
                <a:cs typeface="Charter"/>
              </a:rPr>
              <a:t>|   Dept. of Computer Science   |   Databases and Distributed Systems Group   |   Pablo Guerrero   | </a:t>
            </a:r>
            <a:endParaRPr lang="en-US">
              <a:latin typeface="Charter"/>
              <a:cs typeface="Charter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E1730-B36E-BB4A-8E70-AB4E877775B9}" type="slidenum">
              <a:rPr lang="en-US" smtClean="0">
                <a:latin typeface="Charter"/>
                <a:cs typeface="Charter"/>
              </a:rPr>
              <a:pPr>
                <a:defRPr/>
              </a:pPr>
              <a:t>16</a:t>
            </a:fld>
            <a:endParaRPr lang="en-US">
              <a:latin typeface="Charter"/>
              <a:cs typeface="Charter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26794" y="2627929"/>
            <a:ext cx="4124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N1</a:t>
            </a:r>
            <a:endParaRPr lang="en-US" sz="1400" dirty="0">
              <a:latin typeface="Charter"/>
              <a:cs typeface="Charter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26794" y="2865477"/>
            <a:ext cx="4124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N2</a:t>
            </a:r>
            <a:endParaRPr lang="en-US" sz="1400" dirty="0">
              <a:latin typeface="Charter"/>
              <a:cs typeface="Charter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26794" y="3103024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N3</a:t>
            </a:r>
            <a:endParaRPr lang="en-US" sz="1400" dirty="0">
              <a:latin typeface="Charter"/>
              <a:cs typeface="Charter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26794" y="3329810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N4</a:t>
            </a:r>
            <a:endParaRPr lang="en-US" sz="1400" dirty="0">
              <a:latin typeface="Charter"/>
              <a:cs typeface="Charter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517854" y="2257127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1</a:t>
            </a:r>
            <a:r>
              <a:rPr lang="en-US" sz="1400" baseline="30000" dirty="0" smtClean="0">
                <a:latin typeface="Charter"/>
                <a:cs typeface="Charter"/>
              </a:rPr>
              <a:t>st</a:t>
            </a:r>
            <a:endParaRPr lang="en-US" sz="1400" dirty="0">
              <a:latin typeface="Charter"/>
              <a:cs typeface="Charter"/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1055116" y="2551284"/>
            <a:ext cx="7693348" cy="13620"/>
          </a:xfrm>
          <a:prstGeom prst="straightConnector1">
            <a:avLst/>
          </a:prstGeom>
          <a:ln>
            <a:solidFill>
              <a:srgbClr val="00715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1287672" y="2779990"/>
            <a:ext cx="916212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>
            <a:off x="1349060" y="3013670"/>
            <a:ext cx="916212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1368952" y="3247350"/>
            <a:ext cx="916212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>
            <a:off x="1440960" y="3481030"/>
            <a:ext cx="916212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>
            <a:off x="1033190" y="2658436"/>
            <a:ext cx="23653" cy="987637"/>
          </a:xfrm>
          <a:prstGeom prst="straightConnector1">
            <a:avLst/>
          </a:prstGeom>
          <a:ln>
            <a:solidFill>
              <a:schemeClr val="tx1"/>
            </a:solidFill>
            <a:prstDash val="dot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flipH="1">
            <a:off x="2498602" y="2627884"/>
            <a:ext cx="23653" cy="987637"/>
          </a:xfrm>
          <a:prstGeom prst="straightConnector1">
            <a:avLst/>
          </a:prstGeom>
          <a:ln>
            <a:solidFill>
              <a:schemeClr val="tx1"/>
            </a:solidFill>
            <a:prstDash val="dot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2699272" y="2781724"/>
            <a:ext cx="916212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>
            <a:off x="2760660" y="3015404"/>
            <a:ext cx="916212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>
            <a:off x="2780552" y="3249084"/>
            <a:ext cx="916212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>
            <a:off x="2852560" y="3482764"/>
            <a:ext cx="916212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flipH="1">
            <a:off x="3926036" y="2628005"/>
            <a:ext cx="23653" cy="987637"/>
          </a:xfrm>
          <a:prstGeom prst="straightConnector1">
            <a:avLst/>
          </a:prstGeom>
          <a:ln>
            <a:solidFill>
              <a:schemeClr val="tx1"/>
            </a:solidFill>
            <a:prstDash val="dot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>
            <a:off x="4126706" y="2781845"/>
            <a:ext cx="916212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>
            <a:off x="4188094" y="3015525"/>
            <a:ext cx="383906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>
            <a:off x="4207986" y="3249205"/>
            <a:ext cx="916212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>
            <a:off x="4279994" y="3482885"/>
            <a:ext cx="508030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 flipV="1">
            <a:off x="4513956" y="2892015"/>
            <a:ext cx="116088" cy="243309"/>
          </a:xfrm>
          <a:prstGeom prst="straightConnector1">
            <a:avLst/>
          </a:prstGeom>
          <a:ln>
            <a:solidFill>
              <a:srgbClr val="000000"/>
            </a:solidFill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/>
          <p:nvPr/>
        </p:nvCxnSpPr>
        <p:spPr>
          <a:xfrm flipV="1">
            <a:off x="4729980" y="3372212"/>
            <a:ext cx="116088" cy="243309"/>
          </a:xfrm>
          <a:prstGeom prst="straightConnector1">
            <a:avLst/>
          </a:prstGeom>
          <a:ln>
            <a:solidFill>
              <a:srgbClr val="000000"/>
            </a:solidFill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/>
          <p:nvPr/>
        </p:nvCxnSpPr>
        <p:spPr>
          <a:xfrm flipH="1">
            <a:off x="5442178" y="2628860"/>
            <a:ext cx="23653" cy="987637"/>
          </a:xfrm>
          <a:prstGeom prst="straightConnector1">
            <a:avLst/>
          </a:prstGeom>
          <a:ln>
            <a:solidFill>
              <a:schemeClr val="tx1"/>
            </a:solidFill>
            <a:prstDash val="dot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>
            <a:off x="5642848" y="2782700"/>
            <a:ext cx="916212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/>
          <p:cNvCxnSpPr/>
          <p:nvPr/>
        </p:nvCxnSpPr>
        <p:spPr>
          <a:xfrm>
            <a:off x="5724128" y="3250060"/>
            <a:ext cx="916212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 flipH="1">
            <a:off x="6876256" y="2628860"/>
            <a:ext cx="23653" cy="987637"/>
          </a:xfrm>
          <a:prstGeom prst="straightConnector1">
            <a:avLst/>
          </a:prstGeom>
          <a:ln>
            <a:solidFill>
              <a:schemeClr val="tx1"/>
            </a:solidFill>
            <a:prstDash val="dot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feld 44"/>
          <p:cNvSpPr txBox="1"/>
          <p:nvPr/>
        </p:nvSpPr>
        <p:spPr>
          <a:xfrm>
            <a:off x="628818" y="4422120"/>
            <a:ext cx="4124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N1</a:t>
            </a:r>
            <a:endParaRPr lang="en-US" sz="1400" dirty="0">
              <a:latin typeface="Charter"/>
              <a:cs typeface="Charter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628818" y="4658039"/>
            <a:ext cx="4124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N2</a:t>
            </a:r>
            <a:endParaRPr lang="en-US" sz="1400" dirty="0">
              <a:latin typeface="Charter"/>
              <a:cs typeface="Charter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628818" y="4893958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N3</a:t>
            </a:r>
            <a:endParaRPr lang="en-US" sz="1400" dirty="0">
              <a:latin typeface="Charter"/>
              <a:cs typeface="Charter"/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628818" y="5129877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N4</a:t>
            </a:r>
            <a:endParaRPr lang="en-US" sz="1400" dirty="0">
              <a:latin typeface="Charter"/>
              <a:cs typeface="Charter"/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8142054" y="4005064"/>
            <a:ext cx="534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time</a:t>
            </a:r>
            <a:endParaRPr lang="en-US" sz="1400" dirty="0">
              <a:latin typeface="Charter"/>
              <a:cs typeface="Charter"/>
            </a:endParaRPr>
          </a:p>
        </p:txBody>
      </p:sp>
      <p:cxnSp>
        <p:nvCxnSpPr>
          <p:cNvPr id="50" name="Gerade Verbindung mit Pfeil 49"/>
          <p:cNvCxnSpPr/>
          <p:nvPr/>
        </p:nvCxnSpPr>
        <p:spPr>
          <a:xfrm flipV="1">
            <a:off x="1057140" y="4334643"/>
            <a:ext cx="7699788" cy="10832"/>
          </a:xfrm>
          <a:prstGeom prst="straightConnector1">
            <a:avLst/>
          </a:prstGeom>
          <a:ln>
            <a:solidFill>
              <a:srgbClr val="00715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/>
          <p:cNvCxnSpPr/>
          <p:nvPr/>
        </p:nvCxnSpPr>
        <p:spPr>
          <a:xfrm>
            <a:off x="1196088" y="4576008"/>
            <a:ext cx="585668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mit Pfeil 51"/>
          <p:cNvCxnSpPr/>
          <p:nvPr/>
        </p:nvCxnSpPr>
        <p:spPr>
          <a:xfrm>
            <a:off x="1219376" y="4811927"/>
            <a:ext cx="603184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/>
          <p:cNvCxnSpPr/>
          <p:nvPr/>
        </p:nvCxnSpPr>
        <p:spPr>
          <a:xfrm>
            <a:off x="1243501" y="5047846"/>
            <a:ext cx="608105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54"/>
          <p:cNvCxnSpPr/>
          <p:nvPr/>
        </p:nvCxnSpPr>
        <p:spPr>
          <a:xfrm>
            <a:off x="1041315" y="4446282"/>
            <a:ext cx="0" cy="1845871"/>
          </a:xfrm>
          <a:prstGeom prst="straightConnector1">
            <a:avLst/>
          </a:prstGeom>
          <a:ln>
            <a:solidFill>
              <a:schemeClr val="tx1"/>
            </a:solidFill>
            <a:prstDash val="dot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feld 71"/>
          <p:cNvSpPr txBox="1"/>
          <p:nvPr/>
        </p:nvSpPr>
        <p:spPr>
          <a:xfrm>
            <a:off x="631688" y="5365796"/>
            <a:ext cx="4124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N5</a:t>
            </a:r>
            <a:endParaRPr lang="en-US" sz="1400" dirty="0">
              <a:latin typeface="Charter"/>
              <a:cs typeface="Charter"/>
            </a:endParaRPr>
          </a:p>
        </p:txBody>
      </p:sp>
      <p:sp>
        <p:nvSpPr>
          <p:cNvPr id="73" name="Textfeld 72"/>
          <p:cNvSpPr txBox="1"/>
          <p:nvPr/>
        </p:nvSpPr>
        <p:spPr>
          <a:xfrm>
            <a:off x="631688" y="5601715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N6</a:t>
            </a:r>
            <a:endParaRPr lang="en-US" sz="1400" dirty="0">
              <a:latin typeface="Charter"/>
              <a:cs typeface="Charter"/>
            </a:endParaRPr>
          </a:p>
        </p:txBody>
      </p:sp>
      <p:sp>
        <p:nvSpPr>
          <p:cNvPr id="109" name="Textfeld 108"/>
          <p:cNvSpPr txBox="1"/>
          <p:nvPr/>
        </p:nvSpPr>
        <p:spPr>
          <a:xfrm>
            <a:off x="636985" y="5837634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N7</a:t>
            </a:r>
            <a:endParaRPr lang="en-US" sz="1400" dirty="0">
              <a:latin typeface="Charter"/>
              <a:cs typeface="Charter"/>
            </a:endParaRPr>
          </a:p>
        </p:txBody>
      </p:sp>
      <p:sp>
        <p:nvSpPr>
          <p:cNvPr id="110" name="Textfeld 109"/>
          <p:cNvSpPr txBox="1"/>
          <p:nvPr/>
        </p:nvSpPr>
        <p:spPr>
          <a:xfrm>
            <a:off x="636985" y="6073551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N8</a:t>
            </a:r>
            <a:endParaRPr lang="en-US" sz="1400" dirty="0">
              <a:latin typeface="Charter"/>
              <a:cs typeface="Charter"/>
            </a:endParaRPr>
          </a:p>
        </p:txBody>
      </p:sp>
      <p:cxnSp>
        <p:nvCxnSpPr>
          <p:cNvPr id="129" name="Gerade Verbindung mit Pfeil 128"/>
          <p:cNvCxnSpPr/>
          <p:nvPr/>
        </p:nvCxnSpPr>
        <p:spPr>
          <a:xfrm>
            <a:off x="1951545" y="5283765"/>
            <a:ext cx="585668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Gerade Verbindung mit Pfeil 129"/>
          <p:cNvCxnSpPr/>
          <p:nvPr/>
        </p:nvCxnSpPr>
        <p:spPr>
          <a:xfrm>
            <a:off x="1974833" y="5519684"/>
            <a:ext cx="603184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Gerade Verbindung mit Pfeil 130"/>
          <p:cNvCxnSpPr/>
          <p:nvPr/>
        </p:nvCxnSpPr>
        <p:spPr>
          <a:xfrm>
            <a:off x="1998958" y="5755603"/>
            <a:ext cx="608105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Gerade Verbindung mit Pfeil 131"/>
          <p:cNvCxnSpPr/>
          <p:nvPr/>
        </p:nvCxnSpPr>
        <p:spPr>
          <a:xfrm>
            <a:off x="2671283" y="5991522"/>
            <a:ext cx="603184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Gerade Verbindung mit Pfeil 132"/>
          <p:cNvCxnSpPr/>
          <p:nvPr/>
        </p:nvCxnSpPr>
        <p:spPr>
          <a:xfrm>
            <a:off x="2695408" y="6227439"/>
            <a:ext cx="608105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Textfeld 136"/>
          <p:cNvSpPr txBox="1"/>
          <p:nvPr/>
        </p:nvSpPr>
        <p:spPr>
          <a:xfrm>
            <a:off x="8142054" y="2241142"/>
            <a:ext cx="534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time</a:t>
            </a:r>
            <a:endParaRPr lang="en-US" sz="1400" dirty="0">
              <a:latin typeface="Charter"/>
              <a:cs typeface="Charter"/>
            </a:endParaRPr>
          </a:p>
        </p:txBody>
      </p:sp>
      <p:sp>
        <p:nvSpPr>
          <p:cNvPr id="138" name="Textfeld 137"/>
          <p:cNvSpPr txBox="1"/>
          <p:nvPr/>
        </p:nvSpPr>
        <p:spPr>
          <a:xfrm>
            <a:off x="2958014" y="2257127"/>
            <a:ext cx="420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2</a:t>
            </a:r>
            <a:r>
              <a:rPr lang="en-US" sz="1400" baseline="30000" dirty="0" smtClean="0">
                <a:latin typeface="Charter"/>
                <a:cs typeface="Charter"/>
              </a:rPr>
              <a:t>nd</a:t>
            </a:r>
            <a:endParaRPr lang="en-US" sz="1400" dirty="0">
              <a:latin typeface="Charter"/>
              <a:cs typeface="Charter"/>
            </a:endParaRPr>
          </a:p>
        </p:txBody>
      </p:sp>
      <p:sp>
        <p:nvSpPr>
          <p:cNvPr id="139" name="Textfeld 138"/>
          <p:cNvSpPr txBox="1"/>
          <p:nvPr/>
        </p:nvSpPr>
        <p:spPr>
          <a:xfrm>
            <a:off x="4462197" y="2257127"/>
            <a:ext cx="397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3</a:t>
            </a:r>
            <a:r>
              <a:rPr lang="en-US" sz="1400" baseline="30000" dirty="0" smtClean="0">
                <a:latin typeface="Charter"/>
                <a:cs typeface="Charter"/>
              </a:rPr>
              <a:t>rd</a:t>
            </a:r>
            <a:endParaRPr lang="en-US" sz="1400" dirty="0">
              <a:latin typeface="Charter"/>
              <a:cs typeface="Charter"/>
            </a:endParaRPr>
          </a:p>
        </p:txBody>
      </p:sp>
      <p:sp>
        <p:nvSpPr>
          <p:cNvPr id="140" name="Textfeld 139"/>
          <p:cNvSpPr txBox="1"/>
          <p:nvPr/>
        </p:nvSpPr>
        <p:spPr>
          <a:xfrm>
            <a:off x="5966380" y="2257127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4</a:t>
            </a:r>
            <a:r>
              <a:rPr lang="en-US" sz="1400" baseline="30000" dirty="0" smtClean="0">
                <a:latin typeface="Charter"/>
                <a:cs typeface="Charter"/>
              </a:rPr>
              <a:t>th</a:t>
            </a:r>
            <a:endParaRPr lang="en-US" sz="1400" dirty="0">
              <a:latin typeface="Charter"/>
              <a:cs typeface="Charter"/>
            </a:endParaRPr>
          </a:p>
        </p:txBody>
      </p:sp>
      <p:cxnSp>
        <p:nvCxnSpPr>
          <p:cNvPr id="143" name="Gerade Verbindung mit Pfeil 142"/>
          <p:cNvCxnSpPr/>
          <p:nvPr/>
        </p:nvCxnSpPr>
        <p:spPr>
          <a:xfrm>
            <a:off x="3616703" y="4572586"/>
            <a:ext cx="585668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Gerade Verbindung mit Pfeil 143"/>
          <p:cNvCxnSpPr/>
          <p:nvPr/>
        </p:nvCxnSpPr>
        <p:spPr>
          <a:xfrm>
            <a:off x="3639991" y="4808505"/>
            <a:ext cx="603184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Gerade Verbindung mit Pfeil 144"/>
          <p:cNvCxnSpPr/>
          <p:nvPr/>
        </p:nvCxnSpPr>
        <p:spPr>
          <a:xfrm>
            <a:off x="3664116" y="5044424"/>
            <a:ext cx="608105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Gerade Verbindung mit Pfeil 145"/>
          <p:cNvCxnSpPr/>
          <p:nvPr/>
        </p:nvCxnSpPr>
        <p:spPr>
          <a:xfrm>
            <a:off x="3461930" y="4442860"/>
            <a:ext cx="0" cy="1845871"/>
          </a:xfrm>
          <a:prstGeom prst="straightConnector1">
            <a:avLst/>
          </a:prstGeom>
          <a:ln>
            <a:solidFill>
              <a:schemeClr val="tx1"/>
            </a:solidFill>
            <a:prstDash val="dot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Gerade Verbindung mit Pfeil 146"/>
          <p:cNvCxnSpPr/>
          <p:nvPr/>
        </p:nvCxnSpPr>
        <p:spPr>
          <a:xfrm>
            <a:off x="4372160" y="5280343"/>
            <a:ext cx="585668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Gerade Verbindung mit Pfeil 147"/>
          <p:cNvCxnSpPr/>
          <p:nvPr/>
        </p:nvCxnSpPr>
        <p:spPr>
          <a:xfrm>
            <a:off x="4395448" y="5516262"/>
            <a:ext cx="603184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Gerade Verbindung mit Pfeil 148"/>
          <p:cNvCxnSpPr/>
          <p:nvPr/>
        </p:nvCxnSpPr>
        <p:spPr>
          <a:xfrm>
            <a:off x="4419573" y="5752181"/>
            <a:ext cx="608105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Gerade Verbindung mit Pfeil 149"/>
          <p:cNvCxnSpPr/>
          <p:nvPr/>
        </p:nvCxnSpPr>
        <p:spPr>
          <a:xfrm>
            <a:off x="5091898" y="5988100"/>
            <a:ext cx="603184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Gerade Verbindung mit Pfeil 150"/>
          <p:cNvCxnSpPr/>
          <p:nvPr/>
        </p:nvCxnSpPr>
        <p:spPr>
          <a:xfrm>
            <a:off x="5116023" y="6224017"/>
            <a:ext cx="608105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2" name="Textfeld 151"/>
          <p:cNvSpPr txBox="1"/>
          <p:nvPr/>
        </p:nvSpPr>
        <p:spPr>
          <a:xfrm>
            <a:off x="2008959" y="4048485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1</a:t>
            </a:r>
            <a:r>
              <a:rPr lang="en-US" sz="1400" baseline="30000" dirty="0" smtClean="0">
                <a:latin typeface="Charter"/>
                <a:cs typeface="Charter"/>
              </a:rPr>
              <a:t>st</a:t>
            </a:r>
            <a:endParaRPr lang="en-US" sz="1400" dirty="0">
              <a:latin typeface="Charter"/>
              <a:cs typeface="Charter"/>
            </a:endParaRPr>
          </a:p>
        </p:txBody>
      </p:sp>
      <p:sp>
        <p:nvSpPr>
          <p:cNvPr id="153" name="Textfeld 152"/>
          <p:cNvSpPr txBox="1"/>
          <p:nvPr/>
        </p:nvSpPr>
        <p:spPr>
          <a:xfrm>
            <a:off x="4519931" y="4048485"/>
            <a:ext cx="420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2</a:t>
            </a:r>
            <a:r>
              <a:rPr lang="en-US" sz="1400" baseline="30000" dirty="0" smtClean="0">
                <a:latin typeface="Charter"/>
                <a:cs typeface="Charter"/>
              </a:rPr>
              <a:t>nd</a:t>
            </a:r>
            <a:endParaRPr lang="en-US" sz="1400" dirty="0">
              <a:latin typeface="Charter"/>
              <a:cs typeface="Charter"/>
            </a:endParaRPr>
          </a:p>
        </p:txBody>
      </p:sp>
      <p:sp>
        <p:nvSpPr>
          <p:cNvPr id="154" name="Textfeld 153"/>
          <p:cNvSpPr txBox="1"/>
          <p:nvPr/>
        </p:nvSpPr>
        <p:spPr>
          <a:xfrm>
            <a:off x="6899909" y="4048485"/>
            <a:ext cx="397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3</a:t>
            </a:r>
            <a:r>
              <a:rPr lang="en-US" sz="1400" baseline="30000" dirty="0" smtClean="0">
                <a:latin typeface="Charter"/>
                <a:cs typeface="Charter"/>
              </a:rPr>
              <a:t>rd</a:t>
            </a:r>
            <a:endParaRPr lang="en-US" sz="1400" dirty="0">
              <a:latin typeface="Charter"/>
              <a:cs typeface="Charter"/>
            </a:endParaRPr>
          </a:p>
        </p:txBody>
      </p:sp>
      <p:cxnSp>
        <p:nvCxnSpPr>
          <p:cNvPr id="155" name="Gerade Verbindung mit Pfeil 154"/>
          <p:cNvCxnSpPr/>
          <p:nvPr/>
        </p:nvCxnSpPr>
        <p:spPr>
          <a:xfrm>
            <a:off x="5868144" y="4446282"/>
            <a:ext cx="0" cy="1845871"/>
          </a:xfrm>
          <a:prstGeom prst="straightConnector1">
            <a:avLst/>
          </a:prstGeom>
          <a:ln>
            <a:solidFill>
              <a:schemeClr val="tx1"/>
            </a:solidFill>
            <a:prstDash val="dot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Gerade Verbindung mit Pfeil 155"/>
          <p:cNvCxnSpPr/>
          <p:nvPr/>
        </p:nvCxnSpPr>
        <p:spPr>
          <a:xfrm>
            <a:off x="6064975" y="4578175"/>
            <a:ext cx="585668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Gerade Verbindung mit Pfeil 156"/>
          <p:cNvCxnSpPr/>
          <p:nvPr/>
        </p:nvCxnSpPr>
        <p:spPr>
          <a:xfrm>
            <a:off x="6088263" y="4814094"/>
            <a:ext cx="603184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Gerade Verbindung mit Pfeil 157"/>
          <p:cNvCxnSpPr/>
          <p:nvPr/>
        </p:nvCxnSpPr>
        <p:spPr>
          <a:xfrm>
            <a:off x="6112388" y="5050013"/>
            <a:ext cx="608105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Gerade Verbindung mit Pfeil 158"/>
          <p:cNvCxnSpPr/>
          <p:nvPr/>
        </p:nvCxnSpPr>
        <p:spPr>
          <a:xfrm>
            <a:off x="6820432" y="5285932"/>
            <a:ext cx="585668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Gerade Verbindung mit Pfeil 160"/>
          <p:cNvCxnSpPr/>
          <p:nvPr/>
        </p:nvCxnSpPr>
        <p:spPr>
          <a:xfrm>
            <a:off x="6867845" y="5757770"/>
            <a:ext cx="608105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Gerade Verbindung mit Pfeil 161"/>
          <p:cNvCxnSpPr/>
          <p:nvPr/>
        </p:nvCxnSpPr>
        <p:spPr>
          <a:xfrm>
            <a:off x="7540170" y="5993689"/>
            <a:ext cx="603184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Gerade Verbindung mit Pfeil 162"/>
          <p:cNvCxnSpPr/>
          <p:nvPr/>
        </p:nvCxnSpPr>
        <p:spPr>
          <a:xfrm>
            <a:off x="7564295" y="6229606"/>
            <a:ext cx="608105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Gerade Verbindung mit Pfeil 163"/>
          <p:cNvCxnSpPr/>
          <p:nvPr/>
        </p:nvCxnSpPr>
        <p:spPr>
          <a:xfrm>
            <a:off x="6851919" y="5521851"/>
            <a:ext cx="383906" cy="0"/>
          </a:xfrm>
          <a:prstGeom prst="straightConnector1">
            <a:avLst/>
          </a:prstGeom>
          <a:ln>
            <a:solidFill>
              <a:srgbClr val="00715E"/>
            </a:solidFill>
            <a:headEnd type="diamond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Gerade Verbindung mit Pfeil 164"/>
          <p:cNvCxnSpPr/>
          <p:nvPr/>
        </p:nvCxnSpPr>
        <p:spPr>
          <a:xfrm flipV="1">
            <a:off x="7177781" y="5398341"/>
            <a:ext cx="116088" cy="243309"/>
          </a:xfrm>
          <a:prstGeom prst="straightConnector1">
            <a:avLst/>
          </a:prstGeom>
          <a:ln>
            <a:solidFill>
              <a:srgbClr val="000000"/>
            </a:solidFill>
            <a:headEnd type="non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8" name="Bild 1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01" y="2701430"/>
            <a:ext cx="324165" cy="215086"/>
          </a:xfrm>
          <a:prstGeom prst="rect">
            <a:avLst/>
          </a:prstGeom>
        </p:spPr>
      </p:pic>
      <p:pic>
        <p:nvPicPr>
          <p:cNvPr id="169" name="Bild 1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01" y="2920238"/>
            <a:ext cx="324165" cy="215086"/>
          </a:xfrm>
          <a:prstGeom prst="rect">
            <a:avLst/>
          </a:prstGeom>
        </p:spPr>
      </p:pic>
      <p:pic>
        <p:nvPicPr>
          <p:cNvPr id="170" name="Bild 1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01" y="3154921"/>
            <a:ext cx="324165" cy="215086"/>
          </a:xfrm>
          <a:prstGeom prst="rect">
            <a:avLst/>
          </a:prstGeom>
        </p:spPr>
      </p:pic>
      <p:pic>
        <p:nvPicPr>
          <p:cNvPr id="171" name="Bild 1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01" y="3373729"/>
            <a:ext cx="324165" cy="215086"/>
          </a:xfrm>
          <a:prstGeom prst="rect">
            <a:avLst/>
          </a:prstGeom>
        </p:spPr>
      </p:pic>
      <p:pic>
        <p:nvPicPr>
          <p:cNvPr id="172" name="Bild 1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07" y="4514811"/>
            <a:ext cx="324165" cy="215086"/>
          </a:xfrm>
          <a:prstGeom prst="rect">
            <a:avLst/>
          </a:prstGeom>
        </p:spPr>
      </p:pic>
      <p:pic>
        <p:nvPicPr>
          <p:cNvPr id="173" name="Bild 1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07" y="4733619"/>
            <a:ext cx="324165" cy="215086"/>
          </a:xfrm>
          <a:prstGeom prst="rect">
            <a:avLst/>
          </a:prstGeom>
        </p:spPr>
      </p:pic>
      <p:pic>
        <p:nvPicPr>
          <p:cNvPr id="174" name="Bild 1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07" y="4968302"/>
            <a:ext cx="324165" cy="215086"/>
          </a:xfrm>
          <a:prstGeom prst="rect">
            <a:avLst/>
          </a:prstGeom>
        </p:spPr>
      </p:pic>
      <p:pic>
        <p:nvPicPr>
          <p:cNvPr id="175" name="Bild 1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07" y="5187110"/>
            <a:ext cx="324165" cy="215086"/>
          </a:xfrm>
          <a:prstGeom prst="rect">
            <a:avLst/>
          </a:prstGeom>
        </p:spPr>
      </p:pic>
      <p:pic>
        <p:nvPicPr>
          <p:cNvPr id="176" name="Bild 1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07" y="5458487"/>
            <a:ext cx="324165" cy="215086"/>
          </a:xfrm>
          <a:prstGeom prst="rect">
            <a:avLst/>
          </a:prstGeom>
        </p:spPr>
      </p:pic>
      <p:pic>
        <p:nvPicPr>
          <p:cNvPr id="177" name="Bild 1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07" y="5680026"/>
            <a:ext cx="324165" cy="215086"/>
          </a:xfrm>
          <a:prstGeom prst="rect">
            <a:avLst/>
          </a:prstGeom>
        </p:spPr>
      </p:pic>
      <p:pic>
        <p:nvPicPr>
          <p:cNvPr id="178" name="Bild 1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07" y="5926603"/>
            <a:ext cx="324165" cy="215086"/>
          </a:xfrm>
          <a:prstGeom prst="rect">
            <a:avLst/>
          </a:prstGeom>
        </p:spPr>
      </p:pic>
      <p:pic>
        <p:nvPicPr>
          <p:cNvPr id="179" name="Bild 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07" y="6145411"/>
            <a:ext cx="324165" cy="21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98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1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6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4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9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600"/>
                            </p:stCondLst>
                            <p:childTnLst>
                              <p:par>
                                <p:cTn id="1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200"/>
                            </p:stCondLst>
                            <p:childTnLst>
                              <p:par>
                                <p:cTn id="1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700"/>
                            </p:stCondLst>
                            <p:childTnLst>
                              <p:par>
                                <p:cTn id="1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400"/>
                            </p:stCondLst>
                            <p:childTnLst>
                              <p:par>
                                <p:cTn id="2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000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700"/>
                            </p:stCondLst>
                            <p:childTnLst>
                              <p:par>
                                <p:cTn id="2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3400"/>
                            </p:stCondLst>
                            <p:childTnLst>
                              <p:par>
                                <p:cTn id="2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4000"/>
                            </p:stCondLst>
                            <p:childTnLst>
                              <p:par>
                                <p:cTn id="2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4700"/>
                            </p:stCondLst>
                            <p:childTnLst>
                              <p:par>
                                <p:cTn id="2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500"/>
                            </p:stCondLst>
                            <p:childTnLst>
                              <p:par>
                                <p:cTn id="2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45" grpId="0"/>
      <p:bldP spid="46" grpId="0"/>
      <p:bldP spid="47" grpId="0"/>
      <p:bldP spid="48" grpId="0"/>
      <p:bldP spid="49" grpId="0"/>
      <p:bldP spid="72" grpId="0"/>
      <p:bldP spid="73" grpId="0"/>
      <p:bldP spid="109" grpId="0"/>
      <p:bldP spid="110" grpId="0"/>
      <p:bldP spid="137" grpId="0"/>
      <p:bldP spid="138" grpId="0"/>
      <p:bldP spid="139" grpId="0"/>
      <p:bldP spid="140" grpId="0"/>
      <p:bldP spid="152" grpId="0"/>
      <p:bldP spid="153" grpId="0"/>
      <p:bldP spid="1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ontPage"/>
                <a:cs typeface="FrontPage"/>
              </a:rPr>
              <a:t>Multi Node Tests:</a:t>
            </a:r>
            <a:br>
              <a:rPr lang="en-US" dirty="0" smtClean="0">
                <a:latin typeface="FrontPage"/>
                <a:cs typeface="FrontPage"/>
              </a:rPr>
            </a:br>
            <a:r>
              <a:rPr lang="en-US" dirty="0" smtClean="0">
                <a:latin typeface="FrontPage"/>
                <a:cs typeface="FrontPage"/>
              </a:rPr>
              <a:t>Gateway Selection &amp; Parallelism</a:t>
            </a:r>
            <a:endParaRPr lang="en-US" dirty="0">
              <a:latin typeface="FrontPage"/>
              <a:cs typeface="FrontPage"/>
            </a:endParaRPr>
          </a:p>
        </p:txBody>
      </p:sp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7355055"/>
              </p:ext>
            </p:extLst>
          </p:nvPr>
        </p:nvGraphicFramePr>
        <p:xfrm>
          <a:off x="347685" y="3356992"/>
          <a:ext cx="8553225" cy="609599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010472"/>
                <a:gridCol w="2366354"/>
                <a:gridCol w="2514251"/>
                <a:gridCol w="2662148"/>
              </a:tblGrid>
              <a:tr h="259165">
                <a:tc>
                  <a:txBody>
                    <a:bodyPr/>
                    <a:lstStyle/>
                    <a:p>
                      <a:pPr algn="ctr"/>
                      <a:endParaRPr lang="en-US" sz="1400" noProof="0" dirty="0">
                        <a:latin typeface="Charter"/>
                        <a:cs typeface="Chart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latin typeface="Charter"/>
                          <a:cs typeface="Charter"/>
                        </a:rPr>
                        <a:t>slug</a:t>
                      </a:r>
                      <a:endParaRPr lang="en-US" sz="1400" noProof="0" dirty="0">
                        <a:latin typeface="Charter"/>
                        <a:cs typeface="Chart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latin typeface="Charter"/>
                          <a:cs typeface="Charter"/>
                        </a:rPr>
                        <a:t>buffalo</a:t>
                      </a:r>
                      <a:endParaRPr lang="en-US" sz="1400" noProof="0" dirty="0">
                        <a:latin typeface="Charter"/>
                        <a:cs typeface="Chart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latin typeface="Charter"/>
                          <a:cs typeface="Charter"/>
                        </a:rPr>
                        <a:t>pc</a:t>
                      </a:r>
                      <a:endParaRPr lang="en-US" sz="1400" noProof="0" dirty="0">
                        <a:latin typeface="Charter"/>
                        <a:cs typeface="Charter"/>
                      </a:endParaRPr>
                    </a:p>
                  </a:txBody>
                  <a:tcPr/>
                </a:tc>
              </a:tr>
              <a:tr h="259165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latin typeface="Charter"/>
                          <a:cs typeface="Charter"/>
                        </a:rPr>
                        <a:t>max ||°</a:t>
                      </a:r>
                      <a:endParaRPr lang="en-US" sz="1400" noProof="0" dirty="0">
                        <a:latin typeface="Charter"/>
                        <a:cs typeface="Chart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latin typeface="Charter"/>
                          <a:cs typeface="Charter"/>
                        </a:rPr>
                        <a:t>5</a:t>
                      </a:r>
                      <a:endParaRPr lang="en-US" sz="1400" noProof="0" dirty="0">
                        <a:latin typeface="Charter"/>
                        <a:cs typeface="Chart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latin typeface="Charter"/>
                          <a:cs typeface="Charter"/>
                        </a:rPr>
                        <a:t>8</a:t>
                      </a:r>
                      <a:endParaRPr lang="en-US" sz="1400" noProof="0" dirty="0">
                        <a:latin typeface="Charter"/>
                        <a:cs typeface="Charte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latin typeface="Charter"/>
                          <a:cs typeface="Charter"/>
                        </a:rPr>
                        <a:t>59</a:t>
                      </a:r>
                      <a:endParaRPr lang="en-US" sz="1400" noProof="0" dirty="0">
                        <a:latin typeface="Charter"/>
                        <a:cs typeface="Charter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harter"/>
                <a:cs typeface="Charter"/>
              </a:rPr>
              <a:t>22/10/2012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harter"/>
                <a:cs typeface="Charter"/>
              </a:rPr>
              <a:t>|   Dept. of Computer Science   |   Databases and Distributed Systems Group   |   Pablo Guerrero   | </a:t>
            </a:r>
            <a:endParaRPr lang="en-US">
              <a:latin typeface="Charter"/>
              <a:cs typeface="Charter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E1730-B36E-BB4A-8E70-AB4E877775B9}" type="slidenum">
              <a:rPr lang="en-US" smtClean="0">
                <a:latin typeface="Charter"/>
                <a:cs typeface="Charter"/>
              </a:rPr>
              <a:pPr>
                <a:defRPr/>
              </a:pPr>
              <a:t>17</a:t>
            </a:fld>
            <a:endParaRPr lang="en-US">
              <a:latin typeface="Charter"/>
              <a:cs typeface="Charter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227" y="2036423"/>
            <a:ext cx="691700" cy="1079052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 rotWithShape="1">
          <a:blip r:embed="rId3"/>
          <a:srcRect l="30615" t="2342" r="28561" b="3826"/>
          <a:stretch/>
        </p:blipFill>
        <p:spPr>
          <a:xfrm>
            <a:off x="4215788" y="1484784"/>
            <a:ext cx="1033994" cy="1781652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364" y="1604197"/>
            <a:ext cx="1923430" cy="1665564"/>
          </a:xfrm>
          <a:prstGeom prst="rect">
            <a:avLst/>
          </a:prstGeom>
        </p:spPr>
      </p:pic>
      <p:pic>
        <p:nvPicPr>
          <p:cNvPr id="12" name="Bild 11" descr="multi-node-tim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977560"/>
            <a:ext cx="3536823" cy="2475776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 rotWithShape="1">
          <a:blip r:embed="rId6"/>
          <a:srcRect l="63542" t="4748" r="12790" b="10071"/>
          <a:stretch/>
        </p:blipFill>
        <p:spPr>
          <a:xfrm>
            <a:off x="2629384" y="2142515"/>
            <a:ext cx="185686" cy="889688"/>
          </a:xfrm>
          <a:prstGeom prst="rect">
            <a:avLst/>
          </a:prstGeom>
          <a:ln w="12700" cmpd="sng">
            <a:solidFill>
              <a:srgbClr val="008071"/>
            </a:solidFill>
          </a:ln>
        </p:spPr>
      </p:pic>
      <p:pic>
        <p:nvPicPr>
          <p:cNvPr id="7" name="Bild 6"/>
          <p:cNvPicPr>
            <a:picLocks noChangeAspect="1"/>
          </p:cNvPicPr>
          <p:nvPr/>
        </p:nvPicPr>
        <p:blipFill rotWithShape="1">
          <a:blip r:embed="rId7"/>
          <a:srcRect l="39060" t="2200" r="44330" b="3199"/>
          <a:stretch/>
        </p:blipFill>
        <p:spPr>
          <a:xfrm>
            <a:off x="5173645" y="1936062"/>
            <a:ext cx="223980" cy="1275674"/>
          </a:xfrm>
          <a:prstGeom prst="rect">
            <a:avLst/>
          </a:prstGeom>
          <a:ln w="12700" cmpd="sng">
            <a:solidFill>
              <a:srgbClr val="008071"/>
            </a:solidFill>
          </a:ln>
        </p:spPr>
      </p:pic>
      <p:sp>
        <p:nvSpPr>
          <p:cNvPr id="13" name="Oval 12"/>
          <p:cNvSpPr/>
          <p:nvPr/>
        </p:nvSpPr>
        <p:spPr>
          <a:xfrm>
            <a:off x="5137792" y="2155780"/>
            <a:ext cx="315737" cy="335972"/>
          </a:xfrm>
          <a:prstGeom prst="ellipse">
            <a:avLst/>
          </a:prstGeom>
          <a:noFill/>
          <a:ln w="12700" cmpd="sng">
            <a:solidFill>
              <a:srgbClr val="0080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/>
          <p:cNvSpPr/>
          <p:nvPr/>
        </p:nvSpPr>
        <p:spPr>
          <a:xfrm>
            <a:off x="2563267" y="2405913"/>
            <a:ext cx="361974" cy="335972"/>
          </a:xfrm>
          <a:prstGeom prst="ellipse">
            <a:avLst/>
          </a:prstGeom>
          <a:noFill/>
          <a:ln w="12700" cmpd="sng">
            <a:solidFill>
              <a:srgbClr val="00807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7" name="Diagramm 16"/>
          <p:cNvGraphicFramePr/>
          <p:nvPr>
            <p:extLst>
              <p:ext uri="{D42A27DB-BD31-4B8C-83A1-F6EECF244321}">
                <p14:modId xmlns:p14="http://schemas.microsoft.com/office/powerpoint/2010/main" val="3891977502"/>
              </p:ext>
            </p:extLst>
          </p:nvPr>
        </p:nvGraphicFramePr>
        <p:xfrm>
          <a:off x="5148064" y="4221088"/>
          <a:ext cx="3479676" cy="2088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6" name="Gefaltete Ecke 15"/>
          <p:cNvSpPr/>
          <p:nvPr/>
        </p:nvSpPr>
        <p:spPr>
          <a:xfrm>
            <a:off x="1620143" y="6050879"/>
            <a:ext cx="5615682" cy="690008"/>
          </a:xfrm>
          <a:prstGeom prst="foldedCorner">
            <a:avLst>
              <a:gd name="adj" fmla="val 17843"/>
            </a:avLst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FrontPage"/>
                <a:cs typeface="FrontPage"/>
              </a:rPr>
              <a:t>more nodes </a:t>
            </a:r>
            <a:r>
              <a:rPr lang="en-US" sz="2000" b="1" dirty="0" smtClean="0">
                <a:solidFill>
                  <a:schemeClr val="tx1"/>
                </a:solidFill>
                <a:latin typeface="FrontPage"/>
                <a:cs typeface="FrontPage"/>
                <a:sym typeface="Wingdings"/>
              </a:rPr>
              <a:t> faster gateway needed (*)</a:t>
            </a:r>
            <a:endParaRPr lang="en-US" sz="2000" b="1" dirty="0">
              <a:solidFill>
                <a:schemeClr val="tx1"/>
              </a:solidFill>
              <a:latin typeface="FrontPage"/>
              <a:cs typeface="FrontPage"/>
            </a:endParaRPr>
          </a:p>
        </p:txBody>
      </p:sp>
      <p:sp>
        <p:nvSpPr>
          <p:cNvPr id="18" name="Geschweifte Klammer links 17"/>
          <p:cNvSpPr/>
          <p:nvPr/>
        </p:nvSpPr>
        <p:spPr>
          <a:xfrm>
            <a:off x="3563888" y="4094667"/>
            <a:ext cx="144016" cy="792088"/>
          </a:xfrm>
          <a:prstGeom prst="leftBrace">
            <a:avLst>
              <a:gd name="adj1" fmla="val 25354"/>
              <a:gd name="adj2" fmla="val 35570"/>
            </a:avLst>
          </a:prstGeom>
          <a:ln>
            <a:solidFill>
              <a:srgbClr val="006E5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1835403" y="4149080"/>
            <a:ext cx="180049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mtClean="0">
                <a:latin typeface="Charter"/>
                <a:cs typeface="Charter"/>
              </a:rPr>
              <a:t>real: 36% faster</a:t>
            </a:r>
            <a:endParaRPr lang="en-US">
              <a:latin typeface="Charter"/>
              <a:cs typeface="Charter"/>
            </a:endParaRPr>
          </a:p>
        </p:txBody>
      </p:sp>
      <p:sp>
        <p:nvSpPr>
          <p:cNvPr id="20" name="Gefaltete Ecke 19"/>
          <p:cNvSpPr/>
          <p:nvPr/>
        </p:nvSpPr>
        <p:spPr>
          <a:xfrm>
            <a:off x="1619672" y="6051360"/>
            <a:ext cx="5615682" cy="690008"/>
          </a:xfrm>
          <a:prstGeom prst="foldedCorner">
            <a:avLst>
              <a:gd name="adj" fmla="val 17843"/>
            </a:avLst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FrontPage"/>
                <a:cs typeface="FrontPage"/>
              </a:rPr>
              <a:t>parallelism can and should be exploited</a:t>
            </a:r>
            <a:endParaRPr lang="en-US" sz="2000" b="1" dirty="0">
              <a:solidFill>
                <a:schemeClr val="tx1"/>
              </a:solidFill>
              <a:latin typeface="FrontPage"/>
              <a:cs typeface="FrontPage"/>
            </a:endParaRPr>
          </a:p>
        </p:txBody>
      </p:sp>
    </p:spTree>
    <p:extLst>
      <p:ext uri="{BB962C8B-B14F-4D97-AF65-F5344CB8AC3E}">
        <p14:creationId xmlns:p14="http://schemas.microsoft.com/office/powerpoint/2010/main" val="1539640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P spid="16" grpId="0" animBg="1"/>
      <p:bldP spid="16" grpId="1" animBg="1"/>
      <p:bldP spid="18" grpId="0" animBg="1"/>
      <p:bldP spid="19" grpId="0"/>
      <p:bldP spid="20" grpId="0" animBg="1"/>
      <p:bldP spid="2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ontPage"/>
                <a:cs typeface="FrontPage"/>
              </a:rPr>
              <a:t>Multi Node Tests:</a:t>
            </a:r>
            <a:br>
              <a:rPr lang="en-US" dirty="0" smtClean="0">
                <a:latin typeface="FrontPage"/>
                <a:cs typeface="FrontPage"/>
              </a:rPr>
            </a:br>
            <a:r>
              <a:rPr lang="en-US" dirty="0" smtClean="0">
                <a:latin typeface="FrontPage"/>
                <a:cs typeface="FrontPage"/>
              </a:rPr>
              <a:t>Gateway Selection &amp; Parallelism (2)</a:t>
            </a:r>
            <a:endParaRPr lang="en-US" dirty="0">
              <a:latin typeface="FrontPage"/>
              <a:cs typeface="FrontPage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harter"/>
                <a:cs typeface="Charter"/>
              </a:rPr>
              <a:t>22/10/2012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harter"/>
                <a:cs typeface="Charter"/>
              </a:rPr>
              <a:t>|   Dept. of Computer Science   |   Databases and Distributed Systems Group   |   Pablo Guerrero   | </a:t>
            </a:r>
            <a:endParaRPr lang="en-US">
              <a:latin typeface="Charter"/>
              <a:cs typeface="Charter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E1730-B36E-BB4A-8E70-AB4E877775B9}" type="slidenum">
              <a:rPr lang="en-US" smtClean="0">
                <a:latin typeface="Charter"/>
                <a:cs typeface="Charter"/>
              </a:rPr>
              <a:pPr>
                <a:defRPr/>
              </a:pPr>
              <a:t>18</a:t>
            </a:fld>
            <a:endParaRPr lang="en-US">
              <a:latin typeface="Charter"/>
              <a:cs typeface="Charter"/>
            </a:endParaRPr>
          </a:p>
        </p:txBody>
      </p:sp>
      <p:pic>
        <p:nvPicPr>
          <p:cNvPr id="7" name="Bild 6" descr="platfor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85" y="1988840"/>
            <a:ext cx="7111430" cy="3318668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812" y="5301208"/>
            <a:ext cx="217181" cy="338802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 rotWithShape="1">
          <a:blip r:embed="rId4"/>
          <a:srcRect l="30615" t="2342" r="28561" b="3826"/>
          <a:stretch/>
        </p:blipFill>
        <p:spPr>
          <a:xfrm>
            <a:off x="2886814" y="5301208"/>
            <a:ext cx="324654" cy="559404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4158" y="5301208"/>
            <a:ext cx="603920" cy="522955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5301208"/>
            <a:ext cx="217181" cy="338802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 rotWithShape="1">
          <a:blip r:embed="rId4"/>
          <a:srcRect l="30615" t="2342" r="28561" b="3826"/>
          <a:stretch/>
        </p:blipFill>
        <p:spPr>
          <a:xfrm>
            <a:off x="6445588" y="5301208"/>
            <a:ext cx="324654" cy="559404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6432" y="5301208"/>
            <a:ext cx="603920" cy="52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ontPage"/>
                <a:cs typeface="FrontPage"/>
              </a:rPr>
              <a:t>Enhancing Backchannel Reliability</a:t>
            </a:r>
            <a:endParaRPr lang="en-US" dirty="0">
              <a:latin typeface="FrontPage"/>
              <a:cs typeface="FrontPage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harter"/>
                <a:cs typeface="Charter"/>
              </a:rPr>
              <a:t>Manual node reconnection costly</a:t>
            </a:r>
          </a:p>
          <a:p>
            <a:r>
              <a:rPr lang="en-US" dirty="0" smtClean="0">
                <a:latin typeface="Charter"/>
                <a:cs typeface="Charter"/>
              </a:rPr>
              <a:t>Solution: resort to </a:t>
            </a:r>
            <a:r>
              <a:rPr lang="en-US" i="1" dirty="0" smtClean="0">
                <a:latin typeface="Charter"/>
                <a:cs typeface="Charter"/>
              </a:rPr>
              <a:t>hub port power control</a:t>
            </a:r>
          </a:p>
          <a:p>
            <a:pPr lvl="1"/>
            <a:r>
              <a:rPr lang="en-US" i="1" dirty="0" smtClean="0">
                <a:latin typeface="Charter"/>
                <a:cs typeface="Charter"/>
              </a:rPr>
              <a:t>per port power switching</a:t>
            </a:r>
          </a:p>
          <a:p>
            <a:pPr lvl="1"/>
            <a:r>
              <a:rPr lang="en-US" i="1" dirty="0" smtClean="0">
                <a:latin typeface="Charter"/>
                <a:cs typeface="Charter"/>
              </a:rPr>
              <a:t>ganged power switching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harter"/>
                <a:cs typeface="Charter"/>
              </a:rPr>
              <a:t>22/10/2012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harter"/>
                <a:cs typeface="Charter"/>
              </a:rPr>
              <a:t>|   Dept. of Computer Science   |   Databases and Distributed Systems Group   |   Pablo Guerrero   | </a:t>
            </a:r>
            <a:endParaRPr lang="en-US">
              <a:latin typeface="Charter"/>
              <a:cs typeface="Charter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E1730-B36E-BB4A-8E70-AB4E877775B9}" type="slidenum">
              <a:rPr lang="en-US" smtClean="0">
                <a:latin typeface="Charter"/>
                <a:cs typeface="Charter"/>
              </a:rPr>
              <a:pPr>
                <a:defRPr/>
              </a:pPr>
              <a:t>19</a:t>
            </a:fld>
            <a:endParaRPr lang="en-US">
              <a:latin typeface="Charter"/>
              <a:cs typeface="Charter"/>
            </a:endParaRPr>
          </a:p>
        </p:txBody>
      </p:sp>
      <p:pic>
        <p:nvPicPr>
          <p:cNvPr id="9" name="Bild 1" descr="portswitc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64903"/>
            <a:ext cx="5472608" cy="374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ihandform 7"/>
          <p:cNvSpPr/>
          <p:nvPr/>
        </p:nvSpPr>
        <p:spPr>
          <a:xfrm>
            <a:off x="4822825" y="4248150"/>
            <a:ext cx="247650" cy="892175"/>
          </a:xfrm>
          <a:custGeom>
            <a:avLst/>
            <a:gdLst>
              <a:gd name="connsiteX0" fmla="*/ 79375 w 247650"/>
              <a:gd name="connsiteY0" fmla="*/ 0 h 901700"/>
              <a:gd name="connsiteX1" fmla="*/ 247650 w 247650"/>
              <a:gd name="connsiteY1" fmla="*/ 0 h 901700"/>
              <a:gd name="connsiteX2" fmla="*/ 241300 w 247650"/>
              <a:gd name="connsiteY2" fmla="*/ 98425 h 901700"/>
              <a:gd name="connsiteX3" fmla="*/ 209550 w 247650"/>
              <a:gd name="connsiteY3" fmla="*/ 101600 h 901700"/>
              <a:gd name="connsiteX4" fmla="*/ 200025 w 247650"/>
              <a:gd name="connsiteY4" fmla="*/ 282575 h 901700"/>
              <a:gd name="connsiteX5" fmla="*/ 161925 w 247650"/>
              <a:gd name="connsiteY5" fmla="*/ 460375 h 901700"/>
              <a:gd name="connsiteX6" fmla="*/ 107950 w 247650"/>
              <a:gd name="connsiteY6" fmla="*/ 685800 h 901700"/>
              <a:gd name="connsiteX7" fmla="*/ 95250 w 247650"/>
              <a:gd name="connsiteY7" fmla="*/ 800100 h 901700"/>
              <a:gd name="connsiteX8" fmla="*/ 161925 w 247650"/>
              <a:gd name="connsiteY8" fmla="*/ 800100 h 901700"/>
              <a:gd name="connsiteX9" fmla="*/ 161925 w 247650"/>
              <a:gd name="connsiteY9" fmla="*/ 901700 h 901700"/>
              <a:gd name="connsiteX10" fmla="*/ 0 w 247650"/>
              <a:gd name="connsiteY10" fmla="*/ 892175 h 901700"/>
              <a:gd name="connsiteX11" fmla="*/ 3175 w 247650"/>
              <a:gd name="connsiteY11" fmla="*/ 765175 h 901700"/>
              <a:gd name="connsiteX12" fmla="*/ 50800 w 247650"/>
              <a:gd name="connsiteY12" fmla="*/ 765175 h 901700"/>
              <a:gd name="connsiteX13" fmla="*/ 38100 w 247650"/>
              <a:gd name="connsiteY13" fmla="*/ 508000 h 901700"/>
              <a:gd name="connsiteX14" fmla="*/ 139700 w 247650"/>
              <a:gd name="connsiteY14" fmla="*/ 228600 h 901700"/>
              <a:gd name="connsiteX15" fmla="*/ 155575 w 247650"/>
              <a:gd name="connsiteY15" fmla="*/ 98425 h 901700"/>
              <a:gd name="connsiteX16" fmla="*/ 95250 w 247650"/>
              <a:gd name="connsiteY16" fmla="*/ 98425 h 901700"/>
              <a:gd name="connsiteX17" fmla="*/ 79375 w 247650"/>
              <a:gd name="connsiteY17" fmla="*/ 0 h 901700"/>
              <a:gd name="connsiteX0" fmla="*/ 79375 w 247650"/>
              <a:gd name="connsiteY0" fmla="*/ 0 h 901700"/>
              <a:gd name="connsiteX1" fmla="*/ 247650 w 247650"/>
              <a:gd name="connsiteY1" fmla="*/ 0 h 901700"/>
              <a:gd name="connsiteX2" fmla="*/ 241300 w 247650"/>
              <a:gd name="connsiteY2" fmla="*/ 98425 h 901700"/>
              <a:gd name="connsiteX3" fmla="*/ 209550 w 247650"/>
              <a:gd name="connsiteY3" fmla="*/ 101600 h 901700"/>
              <a:gd name="connsiteX4" fmla="*/ 200025 w 247650"/>
              <a:gd name="connsiteY4" fmla="*/ 282575 h 901700"/>
              <a:gd name="connsiteX5" fmla="*/ 161925 w 247650"/>
              <a:gd name="connsiteY5" fmla="*/ 460375 h 901700"/>
              <a:gd name="connsiteX6" fmla="*/ 107950 w 247650"/>
              <a:gd name="connsiteY6" fmla="*/ 685800 h 901700"/>
              <a:gd name="connsiteX7" fmla="*/ 95250 w 247650"/>
              <a:gd name="connsiteY7" fmla="*/ 800100 h 901700"/>
              <a:gd name="connsiteX8" fmla="*/ 161925 w 247650"/>
              <a:gd name="connsiteY8" fmla="*/ 800100 h 901700"/>
              <a:gd name="connsiteX9" fmla="*/ 161925 w 247650"/>
              <a:gd name="connsiteY9" fmla="*/ 901700 h 901700"/>
              <a:gd name="connsiteX10" fmla="*/ 0 w 247650"/>
              <a:gd name="connsiteY10" fmla="*/ 895350 h 901700"/>
              <a:gd name="connsiteX11" fmla="*/ 3175 w 247650"/>
              <a:gd name="connsiteY11" fmla="*/ 765175 h 901700"/>
              <a:gd name="connsiteX12" fmla="*/ 50800 w 247650"/>
              <a:gd name="connsiteY12" fmla="*/ 765175 h 901700"/>
              <a:gd name="connsiteX13" fmla="*/ 38100 w 247650"/>
              <a:gd name="connsiteY13" fmla="*/ 508000 h 901700"/>
              <a:gd name="connsiteX14" fmla="*/ 139700 w 247650"/>
              <a:gd name="connsiteY14" fmla="*/ 228600 h 901700"/>
              <a:gd name="connsiteX15" fmla="*/ 155575 w 247650"/>
              <a:gd name="connsiteY15" fmla="*/ 98425 h 901700"/>
              <a:gd name="connsiteX16" fmla="*/ 95250 w 247650"/>
              <a:gd name="connsiteY16" fmla="*/ 98425 h 901700"/>
              <a:gd name="connsiteX17" fmla="*/ 79375 w 247650"/>
              <a:gd name="connsiteY17" fmla="*/ 0 h 901700"/>
              <a:gd name="connsiteX0" fmla="*/ 79375 w 247650"/>
              <a:gd name="connsiteY0" fmla="*/ 0 h 895350"/>
              <a:gd name="connsiteX1" fmla="*/ 247650 w 247650"/>
              <a:gd name="connsiteY1" fmla="*/ 0 h 895350"/>
              <a:gd name="connsiteX2" fmla="*/ 241300 w 247650"/>
              <a:gd name="connsiteY2" fmla="*/ 98425 h 895350"/>
              <a:gd name="connsiteX3" fmla="*/ 209550 w 247650"/>
              <a:gd name="connsiteY3" fmla="*/ 101600 h 895350"/>
              <a:gd name="connsiteX4" fmla="*/ 200025 w 247650"/>
              <a:gd name="connsiteY4" fmla="*/ 282575 h 895350"/>
              <a:gd name="connsiteX5" fmla="*/ 161925 w 247650"/>
              <a:gd name="connsiteY5" fmla="*/ 460375 h 895350"/>
              <a:gd name="connsiteX6" fmla="*/ 107950 w 247650"/>
              <a:gd name="connsiteY6" fmla="*/ 685800 h 895350"/>
              <a:gd name="connsiteX7" fmla="*/ 95250 w 247650"/>
              <a:gd name="connsiteY7" fmla="*/ 800100 h 895350"/>
              <a:gd name="connsiteX8" fmla="*/ 161925 w 247650"/>
              <a:gd name="connsiteY8" fmla="*/ 800100 h 895350"/>
              <a:gd name="connsiteX9" fmla="*/ 161925 w 247650"/>
              <a:gd name="connsiteY9" fmla="*/ 885825 h 895350"/>
              <a:gd name="connsiteX10" fmla="*/ 0 w 247650"/>
              <a:gd name="connsiteY10" fmla="*/ 895350 h 895350"/>
              <a:gd name="connsiteX11" fmla="*/ 3175 w 247650"/>
              <a:gd name="connsiteY11" fmla="*/ 765175 h 895350"/>
              <a:gd name="connsiteX12" fmla="*/ 50800 w 247650"/>
              <a:gd name="connsiteY12" fmla="*/ 765175 h 895350"/>
              <a:gd name="connsiteX13" fmla="*/ 38100 w 247650"/>
              <a:gd name="connsiteY13" fmla="*/ 508000 h 895350"/>
              <a:gd name="connsiteX14" fmla="*/ 139700 w 247650"/>
              <a:gd name="connsiteY14" fmla="*/ 228600 h 895350"/>
              <a:gd name="connsiteX15" fmla="*/ 155575 w 247650"/>
              <a:gd name="connsiteY15" fmla="*/ 98425 h 895350"/>
              <a:gd name="connsiteX16" fmla="*/ 95250 w 247650"/>
              <a:gd name="connsiteY16" fmla="*/ 98425 h 895350"/>
              <a:gd name="connsiteX17" fmla="*/ 79375 w 247650"/>
              <a:gd name="connsiteY17" fmla="*/ 0 h 895350"/>
              <a:gd name="connsiteX0" fmla="*/ 79375 w 247650"/>
              <a:gd name="connsiteY0" fmla="*/ 0 h 901700"/>
              <a:gd name="connsiteX1" fmla="*/ 247650 w 247650"/>
              <a:gd name="connsiteY1" fmla="*/ 0 h 901700"/>
              <a:gd name="connsiteX2" fmla="*/ 241300 w 247650"/>
              <a:gd name="connsiteY2" fmla="*/ 98425 h 901700"/>
              <a:gd name="connsiteX3" fmla="*/ 209550 w 247650"/>
              <a:gd name="connsiteY3" fmla="*/ 101600 h 901700"/>
              <a:gd name="connsiteX4" fmla="*/ 200025 w 247650"/>
              <a:gd name="connsiteY4" fmla="*/ 282575 h 901700"/>
              <a:gd name="connsiteX5" fmla="*/ 161925 w 247650"/>
              <a:gd name="connsiteY5" fmla="*/ 460375 h 901700"/>
              <a:gd name="connsiteX6" fmla="*/ 107950 w 247650"/>
              <a:gd name="connsiteY6" fmla="*/ 685800 h 901700"/>
              <a:gd name="connsiteX7" fmla="*/ 95250 w 247650"/>
              <a:gd name="connsiteY7" fmla="*/ 800100 h 901700"/>
              <a:gd name="connsiteX8" fmla="*/ 161925 w 247650"/>
              <a:gd name="connsiteY8" fmla="*/ 800100 h 901700"/>
              <a:gd name="connsiteX9" fmla="*/ 161925 w 247650"/>
              <a:gd name="connsiteY9" fmla="*/ 901700 h 901700"/>
              <a:gd name="connsiteX10" fmla="*/ 0 w 247650"/>
              <a:gd name="connsiteY10" fmla="*/ 895350 h 901700"/>
              <a:gd name="connsiteX11" fmla="*/ 3175 w 247650"/>
              <a:gd name="connsiteY11" fmla="*/ 765175 h 901700"/>
              <a:gd name="connsiteX12" fmla="*/ 50800 w 247650"/>
              <a:gd name="connsiteY12" fmla="*/ 765175 h 901700"/>
              <a:gd name="connsiteX13" fmla="*/ 38100 w 247650"/>
              <a:gd name="connsiteY13" fmla="*/ 508000 h 901700"/>
              <a:gd name="connsiteX14" fmla="*/ 139700 w 247650"/>
              <a:gd name="connsiteY14" fmla="*/ 228600 h 901700"/>
              <a:gd name="connsiteX15" fmla="*/ 155575 w 247650"/>
              <a:gd name="connsiteY15" fmla="*/ 98425 h 901700"/>
              <a:gd name="connsiteX16" fmla="*/ 95250 w 247650"/>
              <a:gd name="connsiteY16" fmla="*/ 98425 h 901700"/>
              <a:gd name="connsiteX17" fmla="*/ 79375 w 247650"/>
              <a:gd name="connsiteY17" fmla="*/ 0 h 901700"/>
              <a:gd name="connsiteX0" fmla="*/ 79375 w 247650"/>
              <a:gd name="connsiteY0" fmla="*/ 0 h 901700"/>
              <a:gd name="connsiteX1" fmla="*/ 247650 w 247650"/>
              <a:gd name="connsiteY1" fmla="*/ 9525 h 901700"/>
              <a:gd name="connsiteX2" fmla="*/ 241300 w 247650"/>
              <a:gd name="connsiteY2" fmla="*/ 98425 h 901700"/>
              <a:gd name="connsiteX3" fmla="*/ 209550 w 247650"/>
              <a:gd name="connsiteY3" fmla="*/ 101600 h 901700"/>
              <a:gd name="connsiteX4" fmla="*/ 200025 w 247650"/>
              <a:gd name="connsiteY4" fmla="*/ 282575 h 901700"/>
              <a:gd name="connsiteX5" fmla="*/ 161925 w 247650"/>
              <a:gd name="connsiteY5" fmla="*/ 460375 h 901700"/>
              <a:gd name="connsiteX6" fmla="*/ 107950 w 247650"/>
              <a:gd name="connsiteY6" fmla="*/ 685800 h 901700"/>
              <a:gd name="connsiteX7" fmla="*/ 95250 w 247650"/>
              <a:gd name="connsiteY7" fmla="*/ 800100 h 901700"/>
              <a:gd name="connsiteX8" fmla="*/ 161925 w 247650"/>
              <a:gd name="connsiteY8" fmla="*/ 800100 h 901700"/>
              <a:gd name="connsiteX9" fmla="*/ 161925 w 247650"/>
              <a:gd name="connsiteY9" fmla="*/ 901700 h 901700"/>
              <a:gd name="connsiteX10" fmla="*/ 0 w 247650"/>
              <a:gd name="connsiteY10" fmla="*/ 895350 h 901700"/>
              <a:gd name="connsiteX11" fmla="*/ 3175 w 247650"/>
              <a:gd name="connsiteY11" fmla="*/ 765175 h 901700"/>
              <a:gd name="connsiteX12" fmla="*/ 50800 w 247650"/>
              <a:gd name="connsiteY12" fmla="*/ 765175 h 901700"/>
              <a:gd name="connsiteX13" fmla="*/ 38100 w 247650"/>
              <a:gd name="connsiteY13" fmla="*/ 508000 h 901700"/>
              <a:gd name="connsiteX14" fmla="*/ 139700 w 247650"/>
              <a:gd name="connsiteY14" fmla="*/ 228600 h 901700"/>
              <a:gd name="connsiteX15" fmla="*/ 155575 w 247650"/>
              <a:gd name="connsiteY15" fmla="*/ 98425 h 901700"/>
              <a:gd name="connsiteX16" fmla="*/ 95250 w 247650"/>
              <a:gd name="connsiteY16" fmla="*/ 98425 h 901700"/>
              <a:gd name="connsiteX17" fmla="*/ 79375 w 247650"/>
              <a:gd name="connsiteY17" fmla="*/ 0 h 901700"/>
              <a:gd name="connsiteX0" fmla="*/ 79375 w 247650"/>
              <a:gd name="connsiteY0" fmla="*/ 0 h 892175"/>
              <a:gd name="connsiteX1" fmla="*/ 247650 w 247650"/>
              <a:gd name="connsiteY1" fmla="*/ 0 h 892175"/>
              <a:gd name="connsiteX2" fmla="*/ 241300 w 247650"/>
              <a:gd name="connsiteY2" fmla="*/ 88900 h 892175"/>
              <a:gd name="connsiteX3" fmla="*/ 209550 w 247650"/>
              <a:gd name="connsiteY3" fmla="*/ 92075 h 892175"/>
              <a:gd name="connsiteX4" fmla="*/ 200025 w 247650"/>
              <a:gd name="connsiteY4" fmla="*/ 273050 h 892175"/>
              <a:gd name="connsiteX5" fmla="*/ 161925 w 247650"/>
              <a:gd name="connsiteY5" fmla="*/ 450850 h 892175"/>
              <a:gd name="connsiteX6" fmla="*/ 107950 w 247650"/>
              <a:gd name="connsiteY6" fmla="*/ 676275 h 892175"/>
              <a:gd name="connsiteX7" fmla="*/ 95250 w 247650"/>
              <a:gd name="connsiteY7" fmla="*/ 790575 h 892175"/>
              <a:gd name="connsiteX8" fmla="*/ 161925 w 247650"/>
              <a:gd name="connsiteY8" fmla="*/ 790575 h 892175"/>
              <a:gd name="connsiteX9" fmla="*/ 161925 w 247650"/>
              <a:gd name="connsiteY9" fmla="*/ 892175 h 892175"/>
              <a:gd name="connsiteX10" fmla="*/ 0 w 247650"/>
              <a:gd name="connsiteY10" fmla="*/ 885825 h 892175"/>
              <a:gd name="connsiteX11" fmla="*/ 3175 w 247650"/>
              <a:gd name="connsiteY11" fmla="*/ 755650 h 892175"/>
              <a:gd name="connsiteX12" fmla="*/ 50800 w 247650"/>
              <a:gd name="connsiteY12" fmla="*/ 755650 h 892175"/>
              <a:gd name="connsiteX13" fmla="*/ 38100 w 247650"/>
              <a:gd name="connsiteY13" fmla="*/ 498475 h 892175"/>
              <a:gd name="connsiteX14" fmla="*/ 139700 w 247650"/>
              <a:gd name="connsiteY14" fmla="*/ 219075 h 892175"/>
              <a:gd name="connsiteX15" fmla="*/ 155575 w 247650"/>
              <a:gd name="connsiteY15" fmla="*/ 88900 h 892175"/>
              <a:gd name="connsiteX16" fmla="*/ 95250 w 247650"/>
              <a:gd name="connsiteY16" fmla="*/ 88900 h 892175"/>
              <a:gd name="connsiteX17" fmla="*/ 79375 w 247650"/>
              <a:gd name="connsiteY17" fmla="*/ 0 h 892175"/>
              <a:gd name="connsiteX0" fmla="*/ 79375 w 247650"/>
              <a:gd name="connsiteY0" fmla="*/ 0 h 898525"/>
              <a:gd name="connsiteX1" fmla="*/ 247650 w 247650"/>
              <a:gd name="connsiteY1" fmla="*/ 0 h 898525"/>
              <a:gd name="connsiteX2" fmla="*/ 241300 w 247650"/>
              <a:gd name="connsiteY2" fmla="*/ 88900 h 898525"/>
              <a:gd name="connsiteX3" fmla="*/ 209550 w 247650"/>
              <a:gd name="connsiteY3" fmla="*/ 92075 h 898525"/>
              <a:gd name="connsiteX4" fmla="*/ 200025 w 247650"/>
              <a:gd name="connsiteY4" fmla="*/ 273050 h 898525"/>
              <a:gd name="connsiteX5" fmla="*/ 161925 w 247650"/>
              <a:gd name="connsiteY5" fmla="*/ 450850 h 898525"/>
              <a:gd name="connsiteX6" fmla="*/ 107950 w 247650"/>
              <a:gd name="connsiteY6" fmla="*/ 676275 h 898525"/>
              <a:gd name="connsiteX7" fmla="*/ 95250 w 247650"/>
              <a:gd name="connsiteY7" fmla="*/ 790575 h 898525"/>
              <a:gd name="connsiteX8" fmla="*/ 161925 w 247650"/>
              <a:gd name="connsiteY8" fmla="*/ 790575 h 898525"/>
              <a:gd name="connsiteX9" fmla="*/ 161925 w 247650"/>
              <a:gd name="connsiteY9" fmla="*/ 892175 h 898525"/>
              <a:gd name="connsiteX10" fmla="*/ 0 w 247650"/>
              <a:gd name="connsiteY10" fmla="*/ 898525 h 898525"/>
              <a:gd name="connsiteX11" fmla="*/ 3175 w 247650"/>
              <a:gd name="connsiteY11" fmla="*/ 755650 h 898525"/>
              <a:gd name="connsiteX12" fmla="*/ 50800 w 247650"/>
              <a:gd name="connsiteY12" fmla="*/ 755650 h 898525"/>
              <a:gd name="connsiteX13" fmla="*/ 38100 w 247650"/>
              <a:gd name="connsiteY13" fmla="*/ 498475 h 898525"/>
              <a:gd name="connsiteX14" fmla="*/ 139700 w 247650"/>
              <a:gd name="connsiteY14" fmla="*/ 219075 h 898525"/>
              <a:gd name="connsiteX15" fmla="*/ 155575 w 247650"/>
              <a:gd name="connsiteY15" fmla="*/ 88900 h 898525"/>
              <a:gd name="connsiteX16" fmla="*/ 95250 w 247650"/>
              <a:gd name="connsiteY16" fmla="*/ 88900 h 898525"/>
              <a:gd name="connsiteX17" fmla="*/ 79375 w 247650"/>
              <a:gd name="connsiteY17" fmla="*/ 0 h 898525"/>
              <a:gd name="connsiteX0" fmla="*/ 79375 w 247650"/>
              <a:gd name="connsiteY0" fmla="*/ 0 h 892175"/>
              <a:gd name="connsiteX1" fmla="*/ 247650 w 247650"/>
              <a:gd name="connsiteY1" fmla="*/ 0 h 892175"/>
              <a:gd name="connsiteX2" fmla="*/ 241300 w 247650"/>
              <a:gd name="connsiteY2" fmla="*/ 88900 h 892175"/>
              <a:gd name="connsiteX3" fmla="*/ 209550 w 247650"/>
              <a:gd name="connsiteY3" fmla="*/ 92075 h 892175"/>
              <a:gd name="connsiteX4" fmla="*/ 200025 w 247650"/>
              <a:gd name="connsiteY4" fmla="*/ 273050 h 892175"/>
              <a:gd name="connsiteX5" fmla="*/ 161925 w 247650"/>
              <a:gd name="connsiteY5" fmla="*/ 450850 h 892175"/>
              <a:gd name="connsiteX6" fmla="*/ 107950 w 247650"/>
              <a:gd name="connsiteY6" fmla="*/ 676275 h 892175"/>
              <a:gd name="connsiteX7" fmla="*/ 95250 w 247650"/>
              <a:gd name="connsiteY7" fmla="*/ 790575 h 892175"/>
              <a:gd name="connsiteX8" fmla="*/ 161925 w 247650"/>
              <a:gd name="connsiteY8" fmla="*/ 790575 h 892175"/>
              <a:gd name="connsiteX9" fmla="*/ 161925 w 247650"/>
              <a:gd name="connsiteY9" fmla="*/ 892175 h 892175"/>
              <a:gd name="connsiteX10" fmla="*/ 0 w 247650"/>
              <a:gd name="connsiteY10" fmla="*/ 889000 h 892175"/>
              <a:gd name="connsiteX11" fmla="*/ 3175 w 247650"/>
              <a:gd name="connsiteY11" fmla="*/ 755650 h 892175"/>
              <a:gd name="connsiteX12" fmla="*/ 50800 w 247650"/>
              <a:gd name="connsiteY12" fmla="*/ 755650 h 892175"/>
              <a:gd name="connsiteX13" fmla="*/ 38100 w 247650"/>
              <a:gd name="connsiteY13" fmla="*/ 498475 h 892175"/>
              <a:gd name="connsiteX14" fmla="*/ 139700 w 247650"/>
              <a:gd name="connsiteY14" fmla="*/ 219075 h 892175"/>
              <a:gd name="connsiteX15" fmla="*/ 155575 w 247650"/>
              <a:gd name="connsiteY15" fmla="*/ 88900 h 892175"/>
              <a:gd name="connsiteX16" fmla="*/ 95250 w 247650"/>
              <a:gd name="connsiteY16" fmla="*/ 88900 h 892175"/>
              <a:gd name="connsiteX17" fmla="*/ 79375 w 247650"/>
              <a:gd name="connsiteY17" fmla="*/ 0 h 89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7650" h="892175">
                <a:moveTo>
                  <a:pt x="79375" y="0"/>
                </a:moveTo>
                <a:lnTo>
                  <a:pt x="247650" y="0"/>
                </a:lnTo>
                <a:lnTo>
                  <a:pt x="241300" y="88900"/>
                </a:lnTo>
                <a:lnTo>
                  <a:pt x="209550" y="92075"/>
                </a:lnTo>
                <a:lnTo>
                  <a:pt x="200025" y="273050"/>
                </a:lnTo>
                <a:lnTo>
                  <a:pt x="161925" y="450850"/>
                </a:lnTo>
                <a:lnTo>
                  <a:pt x="107950" y="676275"/>
                </a:lnTo>
                <a:lnTo>
                  <a:pt x="95250" y="790575"/>
                </a:lnTo>
                <a:lnTo>
                  <a:pt x="161925" y="790575"/>
                </a:lnTo>
                <a:lnTo>
                  <a:pt x="161925" y="892175"/>
                </a:lnTo>
                <a:lnTo>
                  <a:pt x="0" y="889000"/>
                </a:lnTo>
                <a:cubicBezTo>
                  <a:pt x="1058" y="846667"/>
                  <a:pt x="2117" y="797983"/>
                  <a:pt x="3175" y="755650"/>
                </a:cubicBezTo>
                <a:lnTo>
                  <a:pt x="50800" y="755650"/>
                </a:lnTo>
                <a:lnTo>
                  <a:pt x="38100" y="498475"/>
                </a:lnTo>
                <a:lnTo>
                  <a:pt x="139700" y="219075"/>
                </a:lnTo>
                <a:lnTo>
                  <a:pt x="155575" y="88900"/>
                </a:lnTo>
                <a:lnTo>
                  <a:pt x="95250" y="88900"/>
                </a:lnTo>
                <a:lnTo>
                  <a:pt x="79375" y="0"/>
                </a:lnTo>
                <a:close/>
              </a:path>
            </a:pathLst>
          </a:custGeom>
          <a:solidFill>
            <a:srgbClr val="FFFFFF">
              <a:alpha val="9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767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>
                <a:latin typeface="FrontPage"/>
                <a:cs typeface="FrontPage"/>
              </a:rPr>
              <a:t>Testbeds</a:t>
            </a:r>
            <a:r>
              <a:rPr lang="en-US" dirty="0" smtClean="0">
                <a:latin typeface="FrontPage"/>
                <a:cs typeface="FrontPage"/>
              </a:rPr>
              <a:t> </a:t>
            </a:r>
            <a:r>
              <a:rPr lang="en-US" dirty="0">
                <a:latin typeface="FrontPage"/>
                <a:cs typeface="FrontPage"/>
              </a:rPr>
              <a:t>101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harter"/>
                <a:cs typeface="Charter"/>
              </a:rPr>
              <a:t>Debugging and reprogramming used often in experimentation</a:t>
            </a:r>
          </a:p>
          <a:p>
            <a:pPr eaLnBrk="1" hangingPunct="1"/>
            <a:r>
              <a:rPr lang="en-US" dirty="0" err="1" smtClean="0">
                <a:latin typeface="Charter"/>
                <a:cs typeface="Charter"/>
              </a:rPr>
              <a:t>Testbed’s</a:t>
            </a:r>
            <a:r>
              <a:rPr lang="en-US" dirty="0" smtClean="0">
                <a:latin typeface="Charter"/>
                <a:cs typeface="Charter"/>
              </a:rPr>
              <a:t> goal: to </a:t>
            </a:r>
            <a:r>
              <a:rPr lang="en-US" dirty="0">
                <a:latin typeface="Charter"/>
                <a:cs typeface="Charter"/>
              </a:rPr>
              <a:t>facilitate WSN </a:t>
            </a:r>
            <a:r>
              <a:rPr lang="en-US" dirty="0" smtClean="0">
                <a:latin typeface="Charter"/>
                <a:cs typeface="Charter"/>
              </a:rPr>
              <a:t>experimentation through</a:t>
            </a:r>
            <a:endParaRPr lang="en-US" dirty="0">
              <a:latin typeface="Charter"/>
              <a:cs typeface="Charter"/>
            </a:endParaRPr>
          </a:p>
          <a:p>
            <a:pPr lvl="1" eaLnBrk="1" hangingPunct="1"/>
            <a:r>
              <a:rPr lang="en-US" dirty="0" smtClean="0">
                <a:latin typeface="Charter"/>
                <a:cs typeface="Charter"/>
              </a:rPr>
              <a:t>centralized </a:t>
            </a:r>
            <a:r>
              <a:rPr lang="en-US" dirty="0">
                <a:latin typeface="Charter"/>
                <a:cs typeface="Charter"/>
              </a:rPr>
              <a:t>node reprogramming, and</a:t>
            </a:r>
          </a:p>
          <a:p>
            <a:pPr lvl="1" eaLnBrk="1" hangingPunct="1"/>
            <a:r>
              <a:rPr lang="en-US" dirty="0">
                <a:latin typeface="Charter"/>
                <a:cs typeface="Charter"/>
              </a:rPr>
              <a:t>data collection for posterior evaluation</a:t>
            </a:r>
            <a:r>
              <a:rPr lang="en-US" dirty="0" smtClean="0">
                <a:latin typeface="Charter"/>
                <a:cs typeface="Charter"/>
              </a:rPr>
              <a:t>.</a:t>
            </a:r>
          </a:p>
          <a:p>
            <a:pPr marL="180000" indent="-18000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dirty="0">
                <a:latin typeface="Charter"/>
                <a:cs typeface="Charter"/>
              </a:rPr>
              <a:t>Expensive scientific </a:t>
            </a:r>
            <a:r>
              <a:rPr lang="en-US" dirty="0" smtClean="0">
                <a:latin typeface="Charter"/>
                <a:cs typeface="Charter"/>
              </a:rPr>
              <a:t>instrument:</a:t>
            </a:r>
            <a:endParaRPr lang="en-US" dirty="0">
              <a:latin typeface="Charter"/>
              <a:cs typeface="Charter"/>
            </a:endParaRPr>
          </a:p>
          <a:p>
            <a:pPr marL="349200" lvl="1" indent="-16920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dirty="0">
                <a:latin typeface="Charter"/>
                <a:cs typeface="Charter"/>
              </a:rPr>
              <a:t>initial </a:t>
            </a:r>
            <a:r>
              <a:rPr lang="en-US" b="1" dirty="0">
                <a:latin typeface="Charter"/>
                <a:cs typeface="Charter"/>
              </a:rPr>
              <a:t>acquisition</a:t>
            </a:r>
            <a:r>
              <a:rPr lang="en-US" dirty="0">
                <a:latin typeface="Charter"/>
                <a:cs typeface="Charter"/>
              </a:rPr>
              <a:t> and </a:t>
            </a:r>
            <a:r>
              <a:rPr lang="en-US" b="1" dirty="0">
                <a:latin typeface="Charter"/>
                <a:cs typeface="Charter"/>
              </a:rPr>
              <a:t>deployment</a:t>
            </a:r>
          </a:p>
          <a:p>
            <a:pPr marL="349200" lvl="1" indent="-16920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b="1" dirty="0">
                <a:latin typeface="Charter"/>
                <a:cs typeface="Charter"/>
              </a:rPr>
              <a:t>maintenance</a:t>
            </a:r>
            <a:r>
              <a:rPr lang="en-US" dirty="0">
                <a:latin typeface="Charter"/>
                <a:cs typeface="Charter"/>
              </a:rPr>
              <a:t> and </a:t>
            </a:r>
            <a:r>
              <a:rPr lang="en-US" dirty="0" smtClean="0">
                <a:latin typeface="Charter"/>
                <a:cs typeface="Charter"/>
              </a:rPr>
              <a:t>operation</a:t>
            </a:r>
            <a:endParaRPr lang="en-US" dirty="0">
              <a:latin typeface="Charter"/>
              <a:cs typeface="Charter"/>
            </a:endParaRPr>
          </a:p>
        </p:txBody>
      </p:sp>
      <p:sp>
        <p:nvSpPr>
          <p:cNvPr id="16387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Charter"/>
                <a:cs typeface="Charter"/>
              </a:rPr>
              <a:t>22/10/2012</a:t>
            </a:r>
          </a:p>
        </p:txBody>
      </p:sp>
      <p:sp>
        <p:nvSpPr>
          <p:cNvPr id="16388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Charter"/>
                <a:cs typeface="Charter"/>
              </a:rPr>
              <a:t>|   Dept. of Computer Science   |   Databases and Distributed Systems Group   |   Pablo Guerrero   | </a:t>
            </a:r>
          </a:p>
        </p:txBody>
      </p:sp>
      <p:sp>
        <p:nvSpPr>
          <p:cNvPr id="1638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90259B9-84C7-0F47-B871-57FE8870C912}" type="slidenum">
              <a:rPr lang="en-US" sz="1000">
                <a:solidFill>
                  <a:srgbClr val="000000"/>
                </a:solidFill>
                <a:latin typeface="Charter"/>
                <a:cs typeface="Charter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000">
              <a:solidFill>
                <a:srgbClr val="000000"/>
              </a:solidFill>
              <a:latin typeface="Charter"/>
              <a:cs typeface="Charter"/>
            </a:endParaRPr>
          </a:p>
        </p:txBody>
      </p:sp>
      <p:sp>
        <p:nvSpPr>
          <p:cNvPr id="8" name="Pfeil nach unten 7"/>
          <p:cNvSpPr/>
          <p:nvPr/>
        </p:nvSpPr>
        <p:spPr>
          <a:xfrm rot="16200000">
            <a:off x="5531344" y="4641262"/>
            <a:ext cx="338952" cy="1341922"/>
          </a:xfrm>
          <a:prstGeom prst="downArrow">
            <a:avLst>
              <a:gd name="adj1" fmla="val 33669"/>
              <a:gd name="adj2" fmla="val 51089"/>
            </a:avLst>
          </a:prstGeom>
          <a:solidFill>
            <a:srgbClr val="006E5E"/>
          </a:solidFill>
          <a:ln>
            <a:solidFill>
              <a:srgbClr val="0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2483768" y="4918566"/>
            <a:ext cx="20989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>
                <a:latin typeface="Charter"/>
                <a:cs typeface="Charter"/>
              </a:rPr>
              <a:t>this work’s topic:</a:t>
            </a:r>
          </a:p>
          <a:p>
            <a:pPr algn="ctr" eaLnBrk="1" hangingPunct="1"/>
            <a:r>
              <a:rPr lang="en-US" sz="1800" b="1" dirty="0" smtClean="0">
                <a:latin typeface="Charter"/>
                <a:cs typeface="Charter"/>
              </a:rPr>
              <a:t>“backchannel”</a:t>
            </a:r>
            <a:endParaRPr lang="en-US" sz="1800" b="1" dirty="0">
              <a:latin typeface="Charter"/>
              <a:cs typeface="Charter"/>
            </a:endParaRPr>
          </a:p>
        </p:txBody>
      </p:sp>
      <p:grpSp>
        <p:nvGrpSpPr>
          <p:cNvPr id="25" name="Gruppierung 24"/>
          <p:cNvGrpSpPr/>
          <p:nvPr/>
        </p:nvGrpSpPr>
        <p:grpSpPr>
          <a:xfrm>
            <a:off x="6559306" y="2968113"/>
            <a:ext cx="796374" cy="796164"/>
            <a:chOff x="1115616" y="3298255"/>
            <a:chExt cx="796374" cy="796164"/>
          </a:xfrm>
        </p:grpSpPr>
        <p:sp>
          <p:nvSpPr>
            <p:cNvPr id="30" name="Rechteck 29"/>
            <p:cNvSpPr/>
            <p:nvPr/>
          </p:nvSpPr>
          <p:spPr>
            <a:xfrm>
              <a:off x="1172562" y="3374339"/>
              <a:ext cx="739428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hteck 28"/>
            <p:cNvSpPr/>
            <p:nvPr/>
          </p:nvSpPr>
          <p:spPr>
            <a:xfrm>
              <a:off x="1145249" y="3332122"/>
              <a:ext cx="739428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hteck 1"/>
            <p:cNvSpPr/>
            <p:nvPr/>
          </p:nvSpPr>
          <p:spPr>
            <a:xfrm>
              <a:off x="1115616" y="3298255"/>
              <a:ext cx="739428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uppierung 22"/>
            <p:cNvGrpSpPr/>
            <p:nvPr/>
          </p:nvGrpSpPr>
          <p:grpSpPr>
            <a:xfrm>
              <a:off x="1392158" y="3356992"/>
              <a:ext cx="207717" cy="576064"/>
              <a:chOff x="2398117" y="3298255"/>
              <a:chExt cx="332755" cy="922833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2456483" y="3298255"/>
                <a:ext cx="216024" cy="216024"/>
              </a:xfrm>
              <a:prstGeom prst="ellipse">
                <a:avLst/>
              </a:prstGeom>
              <a:solidFill>
                <a:srgbClr val="FFFFFF"/>
              </a:solidFill>
              <a:ln w="12700" cmpd="sng">
                <a:solidFill>
                  <a:srgbClr val="0D0D0D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" name="Gerade Verbindung 4"/>
              <p:cNvCxnSpPr/>
              <p:nvPr/>
            </p:nvCxnSpPr>
            <p:spPr>
              <a:xfrm flipV="1">
                <a:off x="2564495" y="3514279"/>
                <a:ext cx="0" cy="504056"/>
              </a:xfrm>
              <a:prstGeom prst="line">
                <a:avLst/>
              </a:prstGeom>
              <a:ln w="12700" cmpd="sng">
                <a:solidFill>
                  <a:srgbClr val="0D0D0D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" name="Gruppierung 20"/>
              <p:cNvGrpSpPr/>
              <p:nvPr/>
            </p:nvGrpSpPr>
            <p:grpSpPr>
              <a:xfrm>
                <a:off x="2398117" y="3666679"/>
                <a:ext cx="332755" cy="554409"/>
                <a:chOff x="2339752" y="3666679"/>
                <a:chExt cx="449486" cy="554409"/>
              </a:xfrm>
            </p:grpSpPr>
            <p:cxnSp>
              <p:nvCxnSpPr>
                <p:cNvPr id="15" name="Gerade Verbindung 14"/>
                <p:cNvCxnSpPr/>
                <p:nvPr/>
              </p:nvCxnSpPr>
              <p:spPr>
                <a:xfrm flipH="1">
                  <a:off x="2339752" y="3666679"/>
                  <a:ext cx="449486" cy="0"/>
                </a:xfrm>
                <a:prstGeom prst="line">
                  <a:avLst/>
                </a:prstGeom>
                <a:ln w="12700" cmpd="sng">
                  <a:solidFill>
                    <a:srgbClr val="0D0D0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Gerade Verbindung 17"/>
                <p:cNvCxnSpPr/>
                <p:nvPr/>
              </p:nvCxnSpPr>
              <p:spPr>
                <a:xfrm flipH="1">
                  <a:off x="2339752" y="4018335"/>
                  <a:ext cx="224743" cy="202753"/>
                </a:xfrm>
                <a:prstGeom prst="line">
                  <a:avLst/>
                </a:prstGeom>
                <a:ln w="12700" cmpd="sng">
                  <a:solidFill>
                    <a:srgbClr val="0D0D0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Gerade Verbindung 21"/>
                <p:cNvCxnSpPr/>
                <p:nvPr/>
              </p:nvCxnSpPr>
              <p:spPr>
                <a:xfrm>
                  <a:off x="2565752" y="4018335"/>
                  <a:ext cx="223486" cy="202753"/>
                </a:xfrm>
                <a:prstGeom prst="line">
                  <a:avLst/>
                </a:prstGeom>
                <a:ln w="12700" cmpd="sng">
                  <a:solidFill>
                    <a:srgbClr val="0D0D0D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4" name="Gruppierung 23"/>
          <p:cNvGrpSpPr/>
          <p:nvPr/>
        </p:nvGrpSpPr>
        <p:grpSpPr>
          <a:xfrm>
            <a:off x="6587779" y="4338362"/>
            <a:ext cx="739428" cy="720080"/>
            <a:chOff x="1637730" y="4509120"/>
            <a:chExt cx="739428" cy="720080"/>
          </a:xfrm>
        </p:grpSpPr>
        <p:sp>
          <p:nvSpPr>
            <p:cNvPr id="31" name="Rechteck 30"/>
            <p:cNvSpPr/>
            <p:nvPr/>
          </p:nvSpPr>
          <p:spPr>
            <a:xfrm>
              <a:off x="1637730" y="4509120"/>
              <a:ext cx="739428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Zylinder 31"/>
            <p:cNvSpPr/>
            <p:nvPr/>
          </p:nvSpPr>
          <p:spPr>
            <a:xfrm>
              <a:off x="1805214" y="4648996"/>
              <a:ext cx="404460" cy="440328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D0D0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16415" name="Gruppierung 16414"/>
          <p:cNvGrpSpPr/>
          <p:nvPr/>
        </p:nvGrpSpPr>
        <p:grpSpPr>
          <a:xfrm>
            <a:off x="4959666" y="5642227"/>
            <a:ext cx="3960440" cy="720080"/>
            <a:chOff x="2627784" y="5668495"/>
            <a:chExt cx="3960440" cy="720080"/>
          </a:xfrm>
        </p:grpSpPr>
        <p:sp>
          <p:nvSpPr>
            <p:cNvPr id="33" name="Rechteck 32"/>
            <p:cNvSpPr/>
            <p:nvPr/>
          </p:nvSpPr>
          <p:spPr>
            <a:xfrm>
              <a:off x="2627784" y="5668495"/>
              <a:ext cx="3960440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echseck 25"/>
            <p:cNvSpPr/>
            <p:nvPr/>
          </p:nvSpPr>
          <p:spPr>
            <a:xfrm>
              <a:off x="2843808" y="6086049"/>
              <a:ext cx="183872" cy="158510"/>
            </a:xfrm>
            <a:prstGeom prst="hexagon">
              <a:avLst/>
            </a:prstGeom>
            <a:solidFill>
              <a:srgbClr val="A6A6A6"/>
            </a:solidFill>
            <a:ln>
              <a:solidFill>
                <a:srgbClr val="0D0D0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echseck 36"/>
            <p:cNvSpPr/>
            <p:nvPr/>
          </p:nvSpPr>
          <p:spPr>
            <a:xfrm>
              <a:off x="3812064" y="6165304"/>
              <a:ext cx="183872" cy="158510"/>
            </a:xfrm>
            <a:prstGeom prst="hexagon">
              <a:avLst/>
            </a:prstGeom>
            <a:solidFill>
              <a:srgbClr val="A6A6A6"/>
            </a:solidFill>
            <a:ln>
              <a:solidFill>
                <a:srgbClr val="0D0D0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echseck 37"/>
            <p:cNvSpPr/>
            <p:nvPr/>
          </p:nvSpPr>
          <p:spPr>
            <a:xfrm>
              <a:off x="3131840" y="5812511"/>
              <a:ext cx="183872" cy="158510"/>
            </a:xfrm>
            <a:prstGeom prst="hexagon">
              <a:avLst/>
            </a:prstGeom>
            <a:solidFill>
              <a:srgbClr val="A6A6A6"/>
            </a:solidFill>
            <a:ln>
              <a:solidFill>
                <a:srgbClr val="0D0D0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echseck 38"/>
            <p:cNvSpPr/>
            <p:nvPr/>
          </p:nvSpPr>
          <p:spPr>
            <a:xfrm>
              <a:off x="4196733" y="5812511"/>
              <a:ext cx="183872" cy="158510"/>
            </a:xfrm>
            <a:prstGeom prst="hexagon">
              <a:avLst/>
            </a:prstGeom>
            <a:solidFill>
              <a:srgbClr val="A6A6A6"/>
            </a:solidFill>
            <a:ln>
              <a:solidFill>
                <a:srgbClr val="0D0D0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Sechseck 39"/>
            <p:cNvSpPr/>
            <p:nvPr/>
          </p:nvSpPr>
          <p:spPr>
            <a:xfrm>
              <a:off x="4932040" y="6165304"/>
              <a:ext cx="183872" cy="158510"/>
            </a:xfrm>
            <a:prstGeom prst="hexagon">
              <a:avLst/>
            </a:prstGeom>
            <a:solidFill>
              <a:srgbClr val="A6A6A6"/>
            </a:solidFill>
            <a:ln>
              <a:solidFill>
                <a:srgbClr val="0D0D0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Sechseck 40"/>
            <p:cNvSpPr/>
            <p:nvPr/>
          </p:nvSpPr>
          <p:spPr>
            <a:xfrm>
              <a:off x="4992504" y="5733256"/>
              <a:ext cx="183872" cy="158510"/>
            </a:xfrm>
            <a:prstGeom prst="hexagon">
              <a:avLst/>
            </a:prstGeom>
            <a:solidFill>
              <a:srgbClr val="A6A6A6"/>
            </a:solidFill>
            <a:ln>
              <a:solidFill>
                <a:srgbClr val="0D0D0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echseck 41"/>
            <p:cNvSpPr/>
            <p:nvPr/>
          </p:nvSpPr>
          <p:spPr>
            <a:xfrm>
              <a:off x="5724128" y="5891766"/>
              <a:ext cx="183872" cy="158510"/>
            </a:xfrm>
            <a:prstGeom prst="hexagon">
              <a:avLst/>
            </a:prstGeom>
            <a:solidFill>
              <a:srgbClr val="A6A6A6"/>
            </a:solidFill>
            <a:ln>
              <a:solidFill>
                <a:srgbClr val="0D0D0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echseck 42"/>
            <p:cNvSpPr/>
            <p:nvPr/>
          </p:nvSpPr>
          <p:spPr>
            <a:xfrm>
              <a:off x="6283577" y="6129531"/>
              <a:ext cx="183872" cy="158510"/>
            </a:xfrm>
            <a:prstGeom prst="hexagon">
              <a:avLst/>
            </a:prstGeom>
            <a:solidFill>
              <a:srgbClr val="A6A6A6"/>
            </a:solidFill>
            <a:ln>
              <a:solidFill>
                <a:srgbClr val="0D0D0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Gerade Verbindung 27"/>
            <p:cNvCxnSpPr>
              <a:stCxn id="26" idx="5"/>
              <a:endCxn id="38" idx="2"/>
            </p:cNvCxnSpPr>
            <p:nvPr/>
          </p:nvCxnSpPr>
          <p:spPr>
            <a:xfrm flipV="1">
              <a:off x="2988053" y="5971021"/>
              <a:ext cx="183415" cy="115028"/>
            </a:xfrm>
            <a:prstGeom prst="line">
              <a:avLst/>
            </a:prstGeom>
            <a:ln w="12700" cmpd="sng">
              <a:solidFill>
                <a:srgbClr val="0D0D0D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>
              <a:stCxn id="38" idx="1"/>
              <a:endCxn id="37" idx="4"/>
            </p:cNvCxnSpPr>
            <p:nvPr/>
          </p:nvCxnSpPr>
          <p:spPr>
            <a:xfrm>
              <a:off x="3276085" y="5971021"/>
              <a:ext cx="575607" cy="194283"/>
            </a:xfrm>
            <a:prstGeom prst="line">
              <a:avLst/>
            </a:prstGeom>
            <a:ln w="12700" cmpd="sng">
              <a:solidFill>
                <a:srgbClr val="0D0D0D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>
              <a:stCxn id="38" idx="0"/>
              <a:endCxn id="39" idx="3"/>
            </p:cNvCxnSpPr>
            <p:nvPr/>
          </p:nvCxnSpPr>
          <p:spPr>
            <a:xfrm>
              <a:off x="3315712" y="5891766"/>
              <a:ext cx="881021" cy="0"/>
            </a:xfrm>
            <a:prstGeom prst="line">
              <a:avLst/>
            </a:prstGeom>
            <a:ln w="12700" cmpd="sng">
              <a:solidFill>
                <a:srgbClr val="0D0D0D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>
              <a:stCxn id="37" idx="0"/>
              <a:endCxn id="39" idx="2"/>
            </p:cNvCxnSpPr>
            <p:nvPr/>
          </p:nvCxnSpPr>
          <p:spPr>
            <a:xfrm flipV="1">
              <a:off x="3995936" y="5971021"/>
              <a:ext cx="240425" cy="273538"/>
            </a:xfrm>
            <a:prstGeom prst="line">
              <a:avLst/>
            </a:prstGeom>
            <a:ln w="12700" cmpd="sng">
              <a:solidFill>
                <a:srgbClr val="0D0D0D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>
              <a:stCxn id="39" idx="0"/>
              <a:endCxn id="41" idx="3"/>
            </p:cNvCxnSpPr>
            <p:nvPr/>
          </p:nvCxnSpPr>
          <p:spPr>
            <a:xfrm flipV="1">
              <a:off x="4380605" y="5812511"/>
              <a:ext cx="611899" cy="79255"/>
            </a:xfrm>
            <a:prstGeom prst="line">
              <a:avLst/>
            </a:prstGeom>
            <a:ln w="12700" cmpd="sng">
              <a:solidFill>
                <a:srgbClr val="0D0D0D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59"/>
            <p:cNvCxnSpPr>
              <a:stCxn id="39" idx="1"/>
              <a:endCxn id="40" idx="3"/>
            </p:cNvCxnSpPr>
            <p:nvPr/>
          </p:nvCxnSpPr>
          <p:spPr>
            <a:xfrm>
              <a:off x="4340978" y="5971021"/>
              <a:ext cx="591062" cy="273538"/>
            </a:xfrm>
            <a:prstGeom prst="line">
              <a:avLst/>
            </a:prstGeom>
            <a:ln w="12700" cmpd="sng">
              <a:solidFill>
                <a:srgbClr val="0D0D0D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>
              <a:stCxn id="41" idx="0"/>
              <a:endCxn id="42" idx="4"/>
            </p:cNvCxnSpPr>
            <p:nvPr/>
          </p:nvCxnSpPr>
          <p:spPr>
            <a:xfrm>
              <a:off x="5176376" y="5812511"/>
              <a:ext cx="587380" cy="79255"/>
            </a:xfrm>
            <a:prstGeom prst="line">
              <a:avLst/>
            </a:prstGeom>
            <a:ln w="12700" cmpd="sng">
              <a:solidFill>
                <a:srgbClr val="0D0D0D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65"/>
            <p:cNvCxnSpPr>
              <a:stCxn id="41" idx="2"/>
              <a:endCxn id="40" idx="5"/>
            </p:cNvCxnSpPr>
            <p:nvPr/>
          </p:nvCxnSpPr>
          <p:spPr>
            <a:xfrm>
              <a:off x="5032132" y="5891766"/>
              <a:ext cx="44153" cy="273538"/>
            </a:xfrm>
            <a:prstGeom prst="line">
              <a:avLst/>
            </a:prstGeom>
            <a:ln w="12700" cmpd="sng">
              <a:solidFill>
                <a:srgbClr val="0D0D0D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>
              <a:stCxn id="42" idx="2"/>
              <a:endCxn id="40" idx="0"/>
            </p:cNvCxnSpPr>
            <p:nvPr/>
          </p:nvCxnSpPr>
          <p:spPr>
            <a:xfrm flipH="1">
              <a:off x="5115912" y="6050276"/>
              <a:ext cx="647844" cy="194283"/>
            </a:xfrm>
            <a:prstGeom prst="line">
              <a:avLst/>
            </a:prstGeom>
            <a:ln w="12700" cmpd="sng">
              <a:solidFill>
                <a:srgbClr val="0D0D0D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>
              <a:stCxn id="42" idx="0"/>
              <a:endCxn id="43" idx="4"/>
            </p:cNvCxnSpPr>
            <p:nvPr/>
          </p:nvCxnSpPr>
          <p:spPr>
            <a:xfrm>
              <a:off x="5908000" y="5971021"/>
              <a:ext cx="415205" cy="158510"/>
            </a:xfrm>
            <a:prstGeom prst="line">
              <a:avLst/>
            </a:prstGeom>
            <a:ln w="12700" cmpd="sng">
              <a:solidFill>
                <a:srgbClr val="0D0D0D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411" name="Pfeil nach links und rechts 16410"/>
          <p:cNvSpPr/>
          <p:nvPr/>
        </p:nvSpPr>
        <p:spPr>
          <a:xfrm rot="5400000">
            <a:off x="6731466" y="3873996"/>
            <a:ext cx="452054" cy="347253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12" name="Textfeld 16411"/>
          <p:cNvSpPr txBox="1"/>
          <p:nvPr/>
        </p:nvSpPr>
        <p:spPr>
          <a:xfrm>
            <a:off x="4672911" y="3168572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a) (remote) users</a:t>
            </a:r>
            <a:endParaRPr lang="en-US" sz="1400" dirty="0">
              <a:latin typeface="Charter"/>
              <a:cs typeface="Charter"/>
            </a:endParaRPr>
          </a:p>
        </p:txBody>
      </p:sp>
      <p:sp>
        <p:nvSpPr>
          <p:cNvPr id="80" name="Textfeld 79"/>
          <p:cNvSpPr txBox="1"/>
          <p:nvPr/>
        </p:nvSpPr>
        <p:spPr>
          <a:xfrm>
            <a:off x="4820066" y="4539449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Charter"/>
                <a:cs typeface="Charter"/>
              </a:rPr>
              <a:t>b) server</a:t>
            </a:r>
            <a:endParaRPr lang="en-US" sz="1400">
              <a:latin typeface="Charter"/>
              <a:cs typeface="Charter"/>
            </a:endParaRPr>
          </a:p>
        </p:txBody>
      </p:sp>
      <p:sp>
        <p:nvSpPr>
          <p:cNvPr id="81" name="Textfeld 80"/>
          <p:cNvSpPr txBox="1"/>
          <p:nvPr/>
        </p:nvSpPr>
        <p:spPr>
          <a:xfrm>
            <a:off x="3121762" y="5819852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Charter"/>
                <a:cs typeface="Charter"/>
              </a:rPr>
              <a:t>c) sensor network</a:t>
            </a:r>
            <a:endParaRPr lang="en-US" sz="1400">
              <a:latin typeface="Charter"/>
              <a:cs typeface="Charter"/>
            </a:endParaRPr>
          </a:p>
        </p:txBody>
      </p:sp>
      <p:sp>
        <p:nvSpPr>
          <p:cNvPr id="84" name="Pfeil nach links und rechts 83"/>
          <p:cNvSpPr/>
          <p:nvPr/>
        </p:nvSpPr>
        <p:spPr>
          <a:xfrm rot="5400000">
            <a:off x="6731466" y="5177140"/>
            <a:ext cx="452054" cy="347253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6E5E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411" grpId="0" animBg="1"/>
      <p:bldP spid="16412" grpId="0"/>
      <p:bldP spid="80" grpId="0"/>
      <p:bldP spid="81" grpId="0"/>
      <p:bldP spid="8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ontPage"/>
                <a:cs typeface="FrontPage"/>
              </a:rPr>
              <a:t>Enhancing Backchannel Reliability:</a:t>
            </a:r>
            <a:br>
              <a:rPr lang="en-US" dirty="0" smtClean="0">
                <a:latin typeface="FrontPage"/>
                <a:cs typeface="FrontPage"/>
              </a:rPr>
            </a:br>
            <a:r>
              <a:rPr lang="en-US" dirty="0" smtClean="0">
                <a:latin typeface="FrontPage"/>
                <a:cs typeface="FrontPage"/>
              </a:rPr>
              <a:t>Quantification</a:t>
            </a:r>
            <a:endParaRPr lang="de-DE" dirty="0">
              <a:latin typeface="FrontPage"/>
              <a:cs typeface="FrontPage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harter"/>
                <a:cs typeface="Charter"/>
              </a:rPr>
              <a:t>22/10/2012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harter"/>
                <a:cs typeface="Charter"/>
              </a:rPr>
              <a:t>|   Dept. of Computer Science   |   Databases and Distributed Systems Group   |   Pablo Guerrero   | </a:t>
            </a:r>
            <a:endParaRPr lang="en-US" dirty="0">
              <a:latin typeface="Charter"/>
              <a:cs typeface="Charter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E1730-B36E-BB4A-8E70-AB4E877775B9}" type="slidenum">
              <a:rPr lang="en-US" smtClean="0">
                <a:latin typeface="Charter"/>
                <a:cs typeface="Charter"/>
              </a:rPr>
              <a:pPr>
                <a:defRPr/>
              </a:pPr>
              <a:t>20</a:t>
            </a:fld>
            <a:endParaRPr lang="en-US">
              <a:latin typeface="Charter"/>
              <a:cs typeface="Charter"/>
            </a:endParaRPr>
          </a:p>
        </p:txBody>
      </p:sp>
      <p:pic>
        <p:nvPicPr>
          <p:cNvPr id="7" name="Bild 6" descr="pow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57" y="1876872"/>
            <a:ext cx="8572286" cy="4000400"/>
          </a:xfrm>
          <a:prstGeom prst="rect">
            <a:avLst/>
          </a:prstGeom>
        </p:spPr>
      </p:pic>
      <p:sp>
        <p:nvSpPr>
          <p:cNvPr id="8" name="Gefaltete Ecke 7"/>
          <p:cNvSpPr/>
          <p:nvPr/>
        </p:nvSpPr>
        <p:spPr>
          <a:xfrm>
            <a:off x="2051720" y="6050879"/>
            <a:ext cx="4752528" cy="690008"/>
          </a:xfrm>
          <a:prstGeom prst="foldedCorner">
            <a:avLst>
              <a:gd name="adj" fmla="val 17843"/>
            </a:avLst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FrontPage"/>
                <a:cs typeface="FrontPage"/>
              </a:rPr>
              <a:t>choose HPPC-enabled hubs</a:t>
            </a:r>
            <a:endParaRPr lang="en-US" sz="2000" b="1" dirty="0">
              <a:solidFill>
                <a:schemeClr val="tx1"/>
              </a:solidFill>
              <a:latin typeface="FrontPage"/>
              <a:cs typeface="FrontPage"/>
            </a:endParaRPr>
          </a:p>
        </p:txBody>
      </p:sp>
    </p:spTree>
    <p:extLst>
      <p:ext uri="{BB962C8B-B14F-4D97-AF65-F5344CB8AC3E}">
        <p14:creationId xmlns:p14="http://schemas.microsoft.com/office/powerpoint/2010/main" val="3398109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ontPage"/>
                <a:cs typeface="FrontPage"/>
              </a:rPr>
              <a:t>Conclusions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harter"/>
                <a:cs typeface="Charter"/>
              </a:rPr>
              <a:t>USB is method of </a:t>
            </a:r>
            <a:r>
              <a:rPr lang="en-US" dirty="0">
                <a:latin typeface="Charter"/>
                <a:cs typeface="Charter"/>
              </a:rPr>
              <a:t>choice for </a:t>
            </a:r>
            <a:r>
              <a:rPr lang="en-US" dirty="0" err="1">
                <a:latin typeface="Charter"/>
                <a:cs typeface="Charter"/>
              </a:rPr>
              <a:t>testbed’s</a:t>
            </a:r>
            <a:r>
              <a:rPr lang="en-US" dirty="0">
                <a:latin typeface="Charter"/>
                <a:cs typeface="Charter"/>
              </a:rPr>
              <a:t> </a:t>
            </a:r>
            <a:r>
              <a:rPr lang="en-US" dirty="0" smtClean="0">
                <a:latin typeface="Charter"/>
                <a:cs typeface="Charter"/>
              </a:rPr>
              <a:t>backchannels</a:t>
            </a:r>
          </a:p>
          <a:p>
            <a:pPr lvl="2"/>
            <a:endParaRPr lang="en-US" dirty="0" smtClean="0">
              <a:latin typeface="Charter"/>
              <a:cs typeface="Charter"/>
            </a:endParaRPr>
          </a:p>
          <a:p>
            <a:r>
              <a:rPr lang="en-US" dirty="0" smtClean="0">
                <a:latin typeface="Charter"/>
                <a:cs typeface="Charter"/>
              </a:rPr>
              <a:t>Standard’s cabling restrictions can be overcome</a:t>
            </a:r>
          </a:p>
          <a:p>
            <a:pPr lvl="2"/>
            <a:endParaRPr lang="en-US" dirty="0" smtClean="0">
              <a:latin typeface="Charter"/>
              <a:cs typeface="Charter"/>
            </a:endParaRPr>
          </a:p>
          <a:p>
            <a:r>
              <a:rPr lang="en-US" dirty="0" smtClean="0">
                <a:latin typeface="Charter"/>
                <a:cs typeface="Charter"/>
              </a:rPr>
              <a:t>Stable multi-node topologies can be built</a:t>
            </a:r>
          </a:p>
          <a:p>
            <a:pPr lvl="2"/>
            <a:endParaRPr lang="en-US" dirty="0" smtClean="0">
              <a:latin typeface="Charter"/>
              <a:cs typeface="Charter"/>
            </a:endParaRPr>
          </a:p>
          <a:p>
            <a:r>
              <a:rPr lang="en-US" dirty="0" smtClean="0">
                <a:latin typeface="Charter"/>
                <a:cs typeface="Charter"/>
              </a:rPr>
              <a:t>HPPC-enabled USB hubs improve reliability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harter"/>
                <a:cs typeface="Charter"/>
              </a:rPr>
              <a:t>22/10/2012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harter"/>
                <a:cs typeface="Charter"/>
              </a:rPr>
              <a:t>|   Dept. of Computer Science   |   Databases and Distributed Systems Group   |   Pablo Guerrero   | </a:t>
            </a:r>
            <a:endParaRPr lang="en-US">
              <a:latin typeface="Charter"/>
              <a:cs typeface="Charter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E1730-B36E-BB4A-8E70-AB4E877775B9}" type="slidenum">
              <a:rPr lang="en-US" smtClean="0">
                <a:latin typeface="Charter"/>
                <a:cs typeface="Charter"/>
              </a:rPr>
              <a:pPr>
                <a:defRPr/>
              </a:pPr>
              <a:t>21</a:t>
            </a:fld>
            <a:endParaRPr lang="en-US">
              <a:latin typeface="Charter"/>
              <a:cs typeface="Charter"/>
            </a:endParaRPr>
          </a:p>
        </p:txBody>
      </p:sp>
    </p:spTree>
    <p:extLst>
      <p:ext uri="{BB962C8B-B14F-4D97-AF65-F5344CB8AC3E}">
        <p14:creationId xmlns:p14="http://schemas.microsoft.com/office/powerpoint/2010/main" val="4143796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2924944"/>
            <a:ext cx="4842876" cy="313391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ontPage"/>
                <a:cs typeface="FrontPage"/>
              </a:rPr>
              <a:t>USB as Wired Interface to Sensor Nodes</a:t>
            </a:r>
            <a:endParaRPr lang="en-US" dirty="0">
              <a:latin typeface="FrontPage"/>
              <a:cs typeface="FrontPage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harter"/>
                <a:cs typeface="Charter"/>
              </a:rPr>
              <a:t>USB (probably) first introduced with </a:t>
            </a:r>
            <a:r>
              <a:rPr lang="en-US" dirty="0" err="1" smtClean="0">
                <a:latin typeface="Charter"/>
                <a:cs typeface="Charter"/>
              </a:rPr>
              <a:t>Telos</a:t>
            </a:r>
            <a:r>
              <a:rPr lang="en-US" dirty="0" smtClean="0">
                <a:latin typeface="Charter"/>
                <a:cs typeface="Charter"/>
              </a:rPr>
              <a:t> design</a:t>
            </a:r>
          </a:p>
          <a:p>
            <a:pPr lvl="1"/>
            <a:r>
              <a:rPr lang="en-US" dirty="0" smtClean="0">
                <a:latin typeface="Charter"/>
                <a:cs typeface="Charter"/>
              </a:rPr>
              <a:t>USB-to-serial chip to access MCU</a:t>
            </a:r>
          </a:p>
          <a:p>
            <a:pPr lvl="1"/>
            <a:r>
              <a:rPr lang="en-US" dirty="0" smtClean="0">
                <a:latin typeface="Charter"/>
                <a:cs typeface="Charter"/>
              </a:rPr>
              <a:t>node powered via USB port, if connected</a:t>
            </a:r>
            <a:endParaRPr lang="en-US" dirty="0">
              <a:latin typeface="Charter"/>
              <a:cs typeface="Charter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harter"/>
                <a:cs typeface="Charter"/>
              </a:rPr>
              <a:t>22/10/2012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harter"/>
                <a:cs typeface="Charter"/>
              </a:rPr>
              <a:t>|   Dept. of Computer Science   |   Databases and Distributed Systems Group   |   Pablo Guerrero   | </a:t>
            </a:r>
            <a:endParaRPr lang="en-US">
              <a:latin typeface="Charter"/>
              <a:cs typeface="Charter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E1730-B36E-BB4A-8E70-AB4E877775B9}" type="slidenum">
              <a:rPr lang="en-US" smtClean="0">
                <a:latin typeface="Charter"/>
                <a:cs typeface="Charter"/>
              </a:rPr>
              <a:pPr>
                <a:defRPr/>
              </a:pPr>
              <a:t>3</a:t>
            </a:fld>
            <a:endParaRPr lang="en-US">
              <a:latin typeface="Charter"/>
              <a:cs typeface="Charter"/>
            </a:endParaRPr>
          </a:p>
        </p:txBody>
      </p:sp>
      <p:sp>
        <p:nvSpPr>
          <p:cNvPr id="9" name="Freihandform 8"/>
          <p:cNvSpPr/>
          <p:nvPr/>
        </p:nvSpPr>
        <p:spPr>
          <a:xfrm>
            <a:off x="5440892" y="3818632"/>
            <a:ext cx="1557866" cy="1100668"/>
          </a:xfrm>
          <a:custGeom>
            <a:avLst/>
            <a:gdLst>
              <a:gd name="connsiteX0" fmla="*/ 76200 w 1769533"/>
              <a:gd name="connsiteY0" fmla="*/ 601134 h 1286934"/>
              <a:gd name="connsiteX1" fmla="*/ 1075266 w 1769533"/>
              <a:gd name="connsiteY1" fmla="*/ 0 h 1286934"/>
              <a:gd name="connsiteX2" fmla="*/ 1769533 w 1769533"/>
              <a:gd name="connsiteY2" fmla="*/ 474134 h 1286934"/>
              <a:gd name="connsiteX3" fmla="*/ 550333 w 1769533"/>
              <a:gd name="connsiteY3" fmla="*/ 1286934 h 1286934"/>
              <a:gd name="connsiteX4" fmla="*/ 0 w 1769533"/>
              <a:gd name="connsiteY4" fmla="*/ 651934 h 1286934"/>
              <a:gd name="connsiteX5" fmla="*/ 76200 w 1769533"/>
              <a:gd name="connsiteY5" fmla="*/ 601134 h 1286934"/>
              <a:gd name="connsiteX0" fmla="*/ 76200 w 1557866"/>
              <a:gd name="connsiteY0" fmla="*/ 601134 h 1286934"/>
              <a:gd name="connsiteX1" fmla="*/ 1075266 w 1557866"/>
              <a:gd name="connsiteY1" fmla="*/ 0 h 1286934"/>
              <a:gd name="connsiteX2" fmla="*/ 1557866 w 1557866"/>
              <a:gd name="connsiteY2" fmla="*/ 643467 h 1286934"/>
              <a:gd name="connsiteX3" fmla="*/ 550333 w 1557866"/>
              <a:gd name="connsiteY3" fmla="*/ 1286934 h 1286934"/>
              <a:gd name="connsiteX4" fmla="*/ 0 w 1557866"/>
              <a:gd name="connsiteY4" fmla="*/ 651934 h 1286934"/>
              <a:gd name="connsiteX5" fmla="*/ 76200 w 1557866"/>
              <a:gd name="connsiteY5" fmla="*/ 601134 h 1286934"/>
              <a:gd name="connsiteX0" fmla="*/ 76200 w 1557866"/>
              <a:gd name="connsiteY0" fmla="*/ 423334 h 1109134"/>
              <a:gd name="connsiteX1" fmla="*/ 914399 w 1557866"/>
              <a:gd name="connsiteY1" fmla="*/ 0 h 1109134"/>
              <a:gd name="connsiteX2" fmla="*/ 1557866 w 1557866"/>
              <a:gd name="connsiteY2" fmla="*/ 465667 h 1109134"/>
              <a:gd name="connsiteX3" fmla="*/ 550333 w 1557866"/>
              <a:gd name="connsiteY3" fmla="*/ 1109134 h 1109134"/>
              <a:gd name="connsiteX4" fmla="*/ 0 w 1557866"/>
              <a:gd name="connsiteY4" fmla="*/ 474134 h 1109134"/>
              <a:gd name="connsiteX5" fmla="*/ 76200 w 1557866"/>
              <a:gd name="connsiteY5" fmla="*/ 423334 h 1109134"/>
              <a:gd name="connsiteX0" fmla="*/ 76200 w 1557866"/>
              <a:gd name="connsiteY0" fmla="*/ 423334 h 1041401"/>
              <a:gd name="connsiteX1" fmla="*/ 914399 w 1557866"/>
              <a:gd name="connsiteY1" fmla="*/ 0 h 1041401"/>
              <a:gd name="connsiteX2" fmla="*/ 1557866 w 1557866"/>
              <a:gd name="connsiteY2" fmla="*/ 465667 h 1041401"/>
              <a:gd name="connsiteX3" fmla="*/ 677333 w 1557866"/>
              <a:gd name="connsiteY3" fmla="*/ 1041401 h 1041401"/>
              <a:gd name="connsiteX4" fmla="*/ 0 w 1557866"/>
              <a:gd name="connsiteY4" fmla="*/ 474134 h 1041401"/>
              <a:gd name="connsiteX5" fmla="*/ 76200 w 1557866"/>
              <a:gd name="connsiteY5" fmla="*/ 423334 h 1041401"/>
              <a:gd name="connsiteX0" fmla="*/ 76200 w 1557866"/>
              <a:gd name="connsiteY0" fmla="*/ 423334 h 1075268"/>
              <a:gd name="connsiteX1" fmla="*/ 914399 w 1557866"/>
              <a:gd name="connsiteY1" fmla="*/ 0 h 1075268"/>
              <a:gd name="connsiteX2" fmla="*/ 1557866 w 1557866"/>
              <a:gd name="connsiteY2" fmla="*/ 465667 h 1075268"/>
              <a:gd name="connsiteX3" fmla="*/ 635000 w 1557866"/>
              <a:gd name="connsiteY3" fmla="*/ 1075268 h 1075268"/>
              <a:gd name="connsiteX4" fmla="*/ 0 w 1557866"/>
              <a:gd name="connsiteY4" fmla="*/ 474134 h 1075268"/>
              <a:gd name="connsiteX5" fmla="*/ 76200 w 1557866"/>
              <a:gd name="connsiteY5" fmla="*/ 423334 h 1075268"/>
              <a:gd name="connsiteX0" fmla="*/ 76200 w 1557866"/>
              <a:gd name="connsiteY0" fmla="*/ 465667 h 1117601"/>
              <a:gd name="connsiteX1" fmla="*/ 905932 w 1557866"/>
              <a:gd name="connsiteY1" fmla="*/ 0 h 1117601"/>
              <a:gd name="connsiteX2" fmla="*/ 1557866 w 1557866"/>
              <a:gd name="connsiteY2" fmla="*/ 508000 h 1117601"/>
              <a:gd name="connsiteX3" fmla="*/ 635000 w 1557866"/>
              <a:gd name="connsiteY3" fmla="*/ 1117601 h 1117601"/>
              <a:gd name="connsiteX4" fmla="*/ 0 w 1557866"/>
              <a:gd name="connsiteY4" fmla="*/ 516467 h 1117601"/>
              <a:gd name="connsiteX5" fmla="*/ 76200 w 1557866"/>
              <a:gd name="connsiteY5" fmla="*/ 465667 h 1117601"/>
              <a:gd name="connsiteX0" fmla="*/ 76200 w 1557866"/>
              <a:gd name="connsiteY0" fmla="*/ 448734 h 1100668"/>
              <a:gd name="connsiteX1" fmla="*/ 880532 w 1557866"/>
              <a:gd name="connsiteY1" fmla="*/ 0 h 1100668"/>
              <a:gd name="connsiteX2" fmla="*/ 1557866 w 1557866"/>
              <a:gd name="connsiteY2" fmla="*/ 491067 h 1100668"/>
              <a:gd name="connsiteX3" fmla="*/ 635000 w 1557866"/>
              <a:gd name="connsiteY3" fmla="*/ 1100668 h 1100668"/>
              <a:gd name="connsiteX4" fmla="*/ 0 w 1557866"/>
              <a:gd name="connsiteY4" fmla="*/ 499534 h 1100668"/>
              <a:gd name="connsiteX5" fmla="*/ 76200 w 1557866"/>
              <a:gd name="connsiteY5" fmla="*/ 448734 h 110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7866" h="1100668">
                <a:moveTo>
                  <a:pt x="76200" y="448734"/>
                </a:moveTo>
                <a:lnTo>
                  <a:pt x="880532" y="0"/>
                </a:lnTo>
                <a:lnTo>
                  <a:pt x="1557866" y="491067"/>
                </a:lnTo>
                <a:lnTo>
                  <a:pt x="635000" y="1100668"/>
                </a:lnTo>
                <a:lnTo>
                  <a:pt x="0" y="499534"/>
                </a:lnTo>
                <a:lnTo>
                  <a:pt x="76200" y="448734"/>
                </a:lnTo>
                <a:close/>
              </a:path>
            </a:pathLst>
          </a:custGeom>
          <a:noFill/>
          <a:ln w="1143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3098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FrontPage"/>
                <a:cs typeface="FrontPage"/>
              </a:rPr>
              <a:t>Wired, USB Backchannel</a:t>
            </a:r>
            <a:endParaRPr lang="en-US" dirty="0">
              <a:latin typeface="FrontPage"/>
              <a:cs typeface="FrontPage"/>
            </a:endParaRPr>
          </a:p>
        </p:txBody>
      </p:sp>
      <p:sp>
        <p:nvSpPr>
          <p:cNvPr id="16387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Charter"/>
                <a:cs typeface="Charter"/>
              </a:rPr>
              <a:t>22/10/2012</a:t>
            </a:r>
          </a:p>
        </p:txBody>
      </p:sp>
      <p:sp>
        <p:nvSpPr>
          <p:cNvPr id="16388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Charter"/>
                <a:cs typeface="Charter"/>
              </a:rPr>
              <a:t>|   Dept. of Computer Science   |   Databases and Distributed Systems Group   |   Pablo Guerrero   | </a:t>
            </a:r>
          </a:p>
        </p:txBody>
      </p:sp>
      <p:sp>
        <p:nvSpPr>
          <p:cNvPr id="1638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90259B9-84C7-0F47-B871-57FE8870C912}" type="slidenum">
              <a:rPr lang="en-US" sz="1000">
                <a:solidFill>
                  <a:srgbClr val="000000"/>
                </a:solidFill>
                <a:latin typeface="Charter"/>
                <a:cs typeface="Charter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000">
              <a:solidFill>
                <a:srgbClr val="000000"/>
              </a:solidFill>
              <a:latin typeface="Charter"/>
              <a:cs typeface="Charter"/>
            </a:endParaRPr>
          </a:p>
        </p:txBody>
      </p:sp>
      <p:grpSp>
        <p:nvGrpSpPr>
          <p:cNvPr id="24" name="Gruppierung 23"/>
          <p:cNvGrpSpPr/>
          <p:nvPr/>
        </p:nvGrpSpPr>
        <p:grpSpPr>
          <a:xfrm>
            <a:off x="4255897" y="1628800"/>
            <a:ext cx="739428" cy="720080"/>
            <a:chOff x="1637730" y="4509120"/>
            <a:chExt cx="739428" cy="720080"/>
          </a:xfrm>
        </p:grpSpPr>
        <p:sp>
          <p:nvSpPr>
            <p:cNvPr id="31" name="Rechteck 30"/>
            <p:cNvSpPr/>
            <p:nvPr/>
          </p:nvSpPr>
          <p:spPr>
            <a:xfrm>
              <a:off x="1637730" y="4509120"/>
              <a:ext cx="739428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Zylinder 31"/>
            <p:cNvSpPr/>
            <p:nvPr/>
          </p:nvSpPr>
          <p:spPr>
            <a:xfrm>
              <a:off x="1805214" y="4648996"/>
              <a:ext cx="404460" cy="440328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D0D0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3" name="Rechteck 32"/>
          <p:cNvSpPr/>
          <p:nvPr/>
        </p:nvSpPr>
        <p:spPr>
          <a:xfrm>
            <a:off x="2627784" y="5321325"/>
            <a:ext cx="396044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echseck 25"/>
          <p:cNvSpPr/>
          <p:nvPr/>
        </p:nvSpPr>
        <p:spPr>
          <a:xfrm>
            <a:off x="2843808" y="5738879"/>
            <a:ext cx="183872" cy="158510"/>
          </a:xfrm>
          <a:prstGeom prst="hexagon">
            <a:avLst/>
          </a:prstGeom>
          <a:solidFill>
            <a:srgbClr val="A6A6A6"/>
          </a:solidFill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echseck 36"/>
          <p:cNvSpPr/>
          <p:nvPr/>
        </p:nvSpPr>
        <p:spPr>
          <a:xfrm>
            <a:off x="3812064" y="5818134"/>
            <a:ext cx="183872" cy="158510"/>
          </a:xfrm>
          <a:prstGeom prst="hexagon">
            <a:avLst/>
          </a:prstGeom>
          <a:solidFill>
            <a:srgbClr val="A6A6A6"/>
          </a:solidFill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echseck 37"/>
          <p:cNvSpPr/>
          <p:nvPr/>
        </p:nvSpPr>
        <p:spPr>
          <a:xfrm>
            <a:off x="3131840" y="5465341"/>
            <a:ext cx="183872" cy="158510"/>
          </a:xfrm>
          <a:prstGeom prst="hexagon">
            <a:avLst/>
          </a:prstGeom>
          <a:solidFill>
            <a:srgbClr val="A6A6A6"/>
          </a:solidFill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echseck 38"/>
          <p:cNvSpPr/>
          <p:nvPr/>
        </p:nvSpPr>
        <p:spPr>
          <a:xfrm>
            <a:off x="4196733" y="5465341"/>
            <a:ext cx="183872" cy="158510"/>
          </a:xfrm>
          <a:prstGeom prst="hexagon">
            <a:avLst/>
          </a:prstGeom>
          <a:solidFill>
            <a:srgbClr val="A6A6A6"/>
          </a:solidFill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echseck 39"/>
          <p:cNvSpPr/>
          <p:nvPr/>
        </p:nvSpPr>
        <p:spPr>
          <a:xfrm>
            <a:off x="4932040" y="5818134"/>
            <a:ext cx="183872" cy="158510"/>
          </a:xfrm>
          <a:prstGeom prst="hexagon">
            <a:avLst/>
          </a:prstGeom>
          <a:solidFill>
            <a:srgbClr val="A6A6A6"/>
          </a:solidFill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echseck 40"/>
          <p:cNvSpPr/>
          <p:nvPr/>
        </p:nvSpPr>
        <p:spPr>
          <a:xfrm>
            <a:off x="4992504" y="5386086"/>
            <a:ext cx="183872" cy="158510"/>
          </a:xfrm>
          <a:prstGeom prst="hexagon">
            <a:avLst/>
          </a:prstGeom>
          <a:solidFill>
            <a:srgbClr val="A6A6A6"/>
          </a:solidFill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echseck 41"/>
          <p:cNvSpPr/>
          <p:nvPr/>
        </p:nvSpPr>
        <p:spPr>
          <a:xfrm>
            <a:off x="5724128" y="5544596"/>
            <a:ext cx="183872" cy="158510"/>
          </a:xfrm>
          <a:prstGeom prst="hexagon">
            <a:avLst/>
          </a:prstGeom>
          <a:solidFill>
            <a:srgbClr val="A6A6A6"/>
          </a:solidFill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echseck 42"/>
          <p:cNvSpPr/>
          <p:nvPr/>
        </p:nvSpPr>
        <p:spPr>
          <a:xfrm>
            <a:off x="6283577" y="5782361"/>
            <a:ext cx="183872" cy="158510"/>
          </a:xfrm>
          <a:prstGeom prst="hexagon">
            <a:avLst/>
          </a:prstGeom>
          <a:solidFill>
            <a:srgbClr val="A6A6A6"/>
          </a:solidFill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Gerade Verbindung 27"/>
          <p:cNvCxnSpPr>
            <a:stCxn id="26" idx="5"/>
            <a:endCxn id="38" idx="2"/>
          </p:cNvCxnSpPr>
          <p:nvPr/>
        </p:nvCxnSpPr>
        <p:spPr>
          <a:xfrm flipV="1">
            <a:off x="2988053" y="5623851"/>
            <a:ext cx="183415" cy="115028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/>
          <p:cNvCxnSpPr>
            <a:stCxn id="38" idx="1"/>
            <a:endCxn id="37" idx="4"/>
          </p:cNvCxnSpPr>
          <p:nvPr/>
        </p:nvCxnSpPr>
        <p:spPr>
          <a:xfrm>
            <a:off x="3276085" y="5623851"/>
            <a:ext cx="575607" cy="194283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/>
          <p:cNvCxnSpPr>
            <a:stCxn id="38" idx="0"/>
            <a:endCxn id="39" idx="3"/>
          </p:cNvCxnSpPr>
          <p:nvPr/>
        </p:nvCxnSpPr>
        <p:spPr>
          <a:xfrm>
            <a:off x="3315712" y="5544596"/>
            <a:ext cx="881021" cy="0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/>
          <p:cNvCxnSpPr>
            <a:stCxn id="37" idx="0"/>
            <a:endCxn id="39" idx="2"/>
          </p:cNvCxnSpPr>
          <p:nvPr/>
        </p:nvCxnSpPr>
        <p:spPr>
          <a:xfrm flipV="1">
            <a:off x="3995936" y="5623851"/>
            <a:ext cx="240425" cy="273538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/>
          <p:cNvCxnSpPr>
            <a:stCxn id="39" idx="0"/>
            <a:endCxn id="41" idx="3"/>
          </p:cNvCxnSpPr>
          <p:nvPr/>
        </p:nvCxnSpPr>
        <p:spPr>
          <a:xfrm flipV="1">
            <a:off x="4380605" y="5465341"/>
            <a:ext cx="611899" cy="79255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59"/>
          <p:cNvCxnSpPr>
            <a:stCxn id="39" idx="1"/>
            <a:endCxn id="40" idx="3"/>
          </p:cNvCxnSpPr>
          <p:nvPr/>
        </p:nvCxnSpPr>
        <p:spPr>
          <a:xfrm>
            <a:off x="4340978" y="5623851"/>
            <a:ext cx="591062" cy="273538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>
            <a:stCxn id="41" idx="0"/>
            <a:endCxn id="42" idx="4"/>
          </p:cNvCxnSpPr>
          <p:nvPr/>
        </p:nvCxnSpPr>
        <p:spPr>
          <a:xfrm>
            <a:off x="5176376" y="5465341"/>
            <a:ext cx="587380" cy="79255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>
            <a:stCxn id="41" idx="2"/>
            <a:endCxn id="40" idx="5"/>
          </p:cNvCxnSpPr>
          <p:nvPr/>
        </p:nvCxnSpPr>
        <p:spPr>
          <a:xfrm>
            <a:off x="5032132" y="5544596"/>
            <a:ext cx="44153" cy="273538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68"/>
          <p:cNvCxnSpPr>
            <a:stCxn id="42" idx="2"/>
            <a:endCxn id="40" idx="0"/>
          </p:cNvCxnSpPr>
          <p:nvPr/>
        </p:nvCxnSpPr>
        <p:spPr>
          <a:xfrm flipH="1">
            <a:off x="5115912" y="5703106"/>
            <a:ext cx="647844" cy="194283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71"/>
          <p:cNvCxnSpPr>
            <a:stCxn id="42" idx="0"/>
            <a:endCxn id="43" idx="4"/>
          </p:cNvCxnSpPr>
          <p:nvPr/>
        </p:nvCxnSpPr>
        <p:spPr>
          <a:xfrm>
            <a:off x="5908000" y="5623851"/>
            <a:ext cx="415205" cy="158510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feld 79"/>
          <p:cNvSpPr txBox="1"/>
          <p:nvPr/>
        </p:nvSpPr>
        <p:spPr>
          <a:xfrm>
            <a:off x="2488184" y="1829887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server</a:t>
            </a:r>
            <a:endParaRPr lang="en-US" sz="1400" dirty="0">
              <a:latin typeface="Charter"/>
              <a:cs typeface="Charter"/>
            </a:endParaRPr>
          </a:p>
        </p:txBody>
      </p:sp>
      <p:sp>
        <p:nvSpPr>
          <p:cNvPr id="81" name="Textfeld 80"/>
          <p:cNvSpPr txBox="1"/>
          <p:nvPr/>
        </p:nvSpPr>
        <p:spPr>
          <a:xfrm>
            <a:off x="789880" y="5498950"/>
            <a:ext cx="1393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sensor network</a:t>
            </a:r>
            <a:endParaRPr lang="en-US" sz="1400" dirty="0">
              <a:latin typeface="Charter"/>
              <a:cs typeface="Charter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426231" y="1666254"/>
            <a:ext cx="25314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Charter"/>
                <a:cs typeface="Charter"/>
              </a:rPr>
              <a:t>without support layer</a:t>
            </a:r>
            <a:br>
              <a:rPr lang="en-US" b="1" dirty="0" smtClean="0">
                <a:latin typeface="Charter"/>
                <a:cs typeface="Charter"/>
              </a:rPr>
            </a:br>
            <a:r>
              <a:rPr lang="en-US" dirty="0" smtClean="0">
                <a:latin typeface="Charter"/>
                <a:cs typeface="Charter"/>
              </a:rPr>
              <a:t>- 1:48 [</a:t>
            </a:r>
            <a:r>
              <a:rPr lang="en-US" dirty="0" err="1" smtClean="0">
                <a:latin typeface="Charter"/>
                <a:cs typeface="Charter"/>
              </a:rPr>
              <a:t>SignetLab</a:t>
            </a:r>
            <a:r>
              <a:rPr lang="en-US" dirty="0" smtClean="0">
                <a:latin typeface="Charter"/>
                <a:cs typeface="Charter"/>
              </a:rPr>
              <a:t>]</a:t>
            </a:r>
            <a:endParaRPr lang="en-US" dirty="0">
              <a:latin typeface="Charter"/>
              <a:cs typeface="Charter"/>
            </a:endParaRPr>
          </a:p>
        </p:txBody>
      </p:sp>
      <p:cxnSp>
        <p:nvCxnSpPr>
          <p:cNvPr id="121" name="Gerade Verbindung 120"/>
          <p:cNvCxnSpPr/>
          <p:nvPr/>
        </p:nvCxnSpPr>
        <p:spPr>
          <a:xfrm flipV="1">
            <a:off x="2940976" y="3789040"/>
            <a:ext cx="1684635" cy="1949840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67"/>
          <p:cNvCxnSpPr/>
          <p:nvPr/>
        </p:nvCxnSpPr>
        <p:spPr>
          <a:xfrm flipV="1">
            <a:off x="3223161" y="3789040"/>
            <a:ext cx="1402450" cy="1676790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70"/>
          <p:cNvCxnSpPr/>
          <p:nvPr/>
        </p:nvCxnSpPr>
        <p:spPr>
          <a:xfrm flipV="1">
            <a:off x="3902611" y="3789040"/>
            <a:ext cx="723000" cy="2032390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72"/>
          <p:cNvCxnSpPr/>
          <p:nvPr/>
        </p:nvCxnSpPr>
        <p:spPr>
          <a:xfrm flipV="1">
            <a:off x="4296311" y="3789040"/>
            <a:ext cx="329300" cy="1679966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73"/>
          <p:cNvCxnSpPr/>
          <p:nvPr/>
        </p:nvCxnSpPr>
        <p:spPr>
          <a:xfrm flipH="1" flipV="1">
            <a:off x="4625611" y="3789040"/>
            <a:ext cx="458100" cy="1594240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74"/>
          <p:cNvCxnSpPr/>
          <p:nvPr/>
        </p:nvCxnSpPr>
        <p:spPr>
          <a:xfrm flipH="1" flipV="1">
            <a:off x="4625611" y="3789040"/>
            <a:ext cx="394600" cy="2029216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75"/>
          <p:cNvCxnSpPr/>
          <p:nvPr/>
        </p:nvCxnSpPr>
        <p:spPr>
          <a:xfrm flipH="1" flipV="1">
            <a:off x="4625611" y="3789040"/>
            <a:ext cx="1182000" cy="1752990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76"/>
          <p:cNvCxnSpPr/>
          <p:nvPr/>
        </p:nvCxnSpPr>
        <p:spPr>
          <a:xfrm flipH="1" flipV="1">
            <a:off x="4625611" y="3789040"/>
            <a:ext cx="1740800" cy="1997466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/>
          <p:cNvCxnSpPr>
            <a:stCxn id="31" idx="2"/>
          </p:cNvCxnSpPr>
          <p:nvPr/>
        </p:nvCxnSpPr>
        <p:spPr>
          <a:xfrm>
            <a:off x="4625611" y="2348880"/>
            <a:ext cx="0" cy="1440160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feld 88"/>
          <p:cNvSpPr txBox="1"/>
          <p:nvPr/>
        </p:nvSpPr>
        <p:spPr>
          <a:xfrm>
            <a:off x="3528821" y="3789040"/>
            <a:ext cx="51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USB</a:t>
            </a:r>
            <a:endParaRPr lang="en-US" sz="1400" dirty="0">
              <a:latin typeface="Charter"/>
              <a:cs typeface="Charter"/>
            </a:endParaRPr>
          </a:p>
        </p:txBody>
      </p:sp>
      <p:cxnSp>
        <p:nvCxnSpPr>
          <p:cNvPr id="90" name="Gerade Verbindung mit Pfeil 89"/>
          <p:cNvCxnSpPr>
            <a:stCxn id="89" idx="3"/>
          </p:cNvCxnSpPr>
          <p:nvPr/>
        </p:nvCxnSpPr>
        <p:spPr>
          <a:xfrm flipV="1">
            <a:off x="4046347" y="3717033"/>
            <a:ext cx="405637" cy="225896"/>
          </a:xfrm>
          <a:prstGeom prst="straightConnector1">
            <a:avLst/>
          </a:prstGeom>
          <a:ln>
            <a:solidFill>
              <a:srgbClr val="000000"/>
            </a:solidFill>
            <a:miter lim="800000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Pfeil nach links und rechts 90"/>
          <p:cNvSpPr/>
          <p:nvPr/>
        </p:nvSpPr>
        <p:spPr>
          <a:xfrm rot="5400000">
            <a:off x="4399584" y="3696840"/>
            <a:ext cx="452054" cy="347253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8" name="Gerade Verbindung mit Pfeil 107"/>
          <p:cNvCxnSpPr/>
          <p:nvPr/>
        </p:nvCxnSpPr>
        <p:spPr>
          <a:xfrm>
            <a:off x="4024084" y="3942930"/>
            <a:ext cx="212277" cy="153887"/>
          </a:xfrm>
          <a:prstGeom prst="straightConnector1">
            <a:avLst/>
          </a:prstGeom>
          <a:ln>
            <a:solidFill>
              <a:srgbClr val="000000"/>
            </a:solidFill>
            <a:miter lim="800000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Bild 5" descr="thanko-80-usb-hu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976" y="2355205"/>
            <a:ext cx="4199632" cy="296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18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9" grpId="0"/>
      <p:bldP spid="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FrontPage"/>
                <a:cs typeface="FrontPage"/>
              </a:rPr>
              <a:t>Wired, USB Backchannel</a:t>
            </a:r>
          </a:p>
        </p:txBody>
      </p:sp>
      <p:sp>
        <p:nvSpPr>
          <p:cNvPr id="16387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Charter"/>
                <a:cs typeface="Charter"/>
              </a:rPr>
              <a:t>22/10/2012</a:t>
            </a:r>
          </a:p>
        </p:txBody>
      </p:sp>
      <p:sp>
        <p:nvSpPr>
          <p:cNvPr id="16388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Charter"/>
                <a:cs typeface="Charter"/>
              </a:rPr>
              <a:t>|   Dept. of Computer Science   |   Databases and Distributed Systems Group   |   Pablo Guerrero   | </a:t>
            </a:r>
          </a:p>
        </p:txBody>
      </p:sp>
      <p:sp>
        <p:nvSpPr>
          <p:cNvPr id="1638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90259B9-84C7-0F47-B871-57FE8870C912}" type="slidenum">
              <a:rPr lang="en-US" sz="1000">
                <a:solidFill>
                  <a:srgbClr val="000000"/>
                </a:solidFill>
                <a:latin typeface="Charter"/>
                <a:cs typeface="Charter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000">
              <a:solidFill>
                <a:srgbClr val="000000"/>
              </a:solidFill>
              <a:latin typeface="Charter"/>
              <a:cs typeface="Charter"/>
            </a:endParaRPr>
          </a:p>
        </p:txBody>
      </p:sp>
      <p:grpSp>
        <p:nvGrpSpPr>
          <p:cNvPr id="24" name="Gruppierung 23"/>
          <p:cNvGrpSpPr/>
          <p:nvPr/>
        </p:nvGrpSpPr>
        <p:grpSpPr>
          <a:xfrm>
            <a:off x="4255897" y="1628800"/>
            <a:ext cx="739428" cy="720080"/>
            <a:chOff x="1637730" y="4509120"/>
            <a:chExt cx="739428" cy="720080"/>
          </a:xfrm>
        </p:grpSpPr>
        <p:sp>
          <p:nvSpPr>
            <p:cNvPr id="31" name="Rechteck 30"/>
            <p:cNvSpPr/>
            <p:nvPr/>
          </p:nvSpPr>
          <p:spPr>
            <a:xfrm>
              <a:off x="1637730" y="4509120"/>
              <a:ext cx="739428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Zylinder 31"/>
            <p:cNvSpPr/>
            <p:nvPr/>
          </p:nvSpPr>
          <p:spPr>
            <a:xfrm>
              <a:off x="1805214" y="4648996"/>
              <a:ext cx="404460" cy="440328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D0D0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3" name="Rechteck 32"/>
          <p:cNvSpPr/>
          <p:nvPr/>
        </p:nvSpPr>
        <p:spPr>
          <a:xfrm>
            <a:off x="2627784" y="5321325"/>
            <a:ext cx="396044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echseck 25"/>
          <p:cNvSpPr/>
          <p:nvPr/>
        </p:nvSpPr>
        <p:spPr>
          <a:xfrm>
            <a:off x="2843808" y="5738879"/>
            <a:ext cx="183872" cy="158510"/>
          </a:xfrm>
          <a:prstGeom prst="hexagon">
            <a:avLst/>
          </a:prstGeom>
          <a:solidFill>
            <a:srgbClr val="A6A6A6"/>
          </a:solidFill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echseck 36"/>
          <p:cNvSpPr/>
          <p:nvPr/>
        </p:nvSpPr>
        <p:spPr>
          <a:xfrm>
            <a:off x="3812064" y="5818134"/>
            <a:ext cx="183872" cy="158510"/>
          </a:xfrm>
          <a:prstGeom prst="hexagon">
            <a:avLst/>
          </a:prstGeom>
          <a:solidFill>
            <a:srgbClr val="A6A6A6"/>
          </a:solidFill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echseck 37"/>
          <p:cNvSpPr/>
          <p:nvPr/>
        </p:nvSpPr>
        <p:spPr>
          <a:xfrm>
            <a:off x="3131840" y="5465341"/>
            <a:ext cx="183872" cy="158510"/>
          </a:xfrm>
          <a:prstGeom prst="hexagon">
            <a:avLst/>
          </a:prstGeom>
          <a:solidFill>
            <a:srgbClr val="A6A6A6"/>
          </a:solidFill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echseck 38"/>
          <p:cNvSpPr/>
          <p:nvPr/>
        </p:nvSpPr>
        <p:spPr>
          <a:xfrm>
            <a:off x="4196733" y="5465341"/>
            <a:ext cx="183872" cy="158510"/>
          </a:xfrm>
          <a:prstGeom prst="hexagon">
            <a:avLst/>
          </a:prstGeom>
          <a:solidFill>
            <a:srgbClr val="A6A6A6"/>
          </a:solidFill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echseck 39"/>
          <p:cNvSpPr/>
          <p:nvPr/>
        </p:nvSpPr>
        <p:spPr>
          <a:xfrm>
            <a:off x="4932040" y="5818134"/>
            <a:ext cx="183872" cy="158510"/>
          </a:xfrm>
          <a:prstGeom prst="hexagon">
            <a:avLst/>
          </a:prstGeom>
          <a:solidFill>
            <a:srgbClr val="A6A6A6"/>
          </a:solidFill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echseck 40"/>
          <p:cNvSpPr/>
          <p:nvPr/>
        </p:nvSpPr>
        <p:spPr>
          <a:xfrm>
            <a:off x="4992504" y="5386086"/>
            <a:ext cx="183872" cy="158510"/>
          </a:xfrm>
          <a:prstGeom prst="hexagon">
            <a:avLst/>
          </a:prstGeom>
          <a:solidFill>
            <a:srgbClr val="A6A6A6"/>
          </a:solidFill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echseck 41"/>
          <p:cNvSpPr/>
          <p:nvPr/>
        </p:nvSpPr>
        <p:spPr>
          <a:xfrm>
            <a:off x="5724128" y="5544596"/>
            <a:ext cx="183872" cy="158510"/>
          </a:xfrm>
          <a:prstGeom prst="hexagon">
            <a:avLst/>
          </a:prstGeom>
          <a:solidFill>
            <a:srgbClr val="A6A6A6"/>
          </a:solidFill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echseck 42"/>
          <p:cNvSpPr/>
          <p:nvPr/>
        </p:nvSpPr>
        <p:spPr>
          <a:xfrm>
            <a:off x="6283577" y="5782361"/>
            <a:ext cx="183872" cy="158510"/>
          </a:xfrm>
          <a:prstGeom prst="hexagon">
            <a:avLst/>
          </a:prstGeom>
          <a:solidFill>
            <a:srgbClr val="A6A6A6"/>
          </a:solidFill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Gerade Verbindung 27"/>
          <p:cNvCxnSpPr>
            <a:stCxn id="26" idx="5"/>
            <a:endCxn id="38" idx="2"/>
          </p:cNvCxnSpPr>
          <p:nvPr/>
        </p:nvCxnSpPr>
        <p:spPr>
          <a:xfrm flipV="1">
            <a:off x="2988053" y="5623851"/>
            <a:ext cx="183415" cy="115028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/>
          <p:cNvCxnSpPr>
            <a:stCxn id="38" idx="1"/>
            <a:endCxn id="37" idx="4"/>
          </p:cNvCxnSpPr>
          <p:nvPr/>
        </p:nvCxnSpPr>
        <p:spPr>
          <a:xfrm>
            <a:off x="3276085" y="5623851"/>
            <a:ext cx="575607" cy="194283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/>
          <p:cNvCxnSpPr>
            <a:stCxn id="38" idx="0"/>
            <a:endCxn id="39" idx="3"/>
          </p:cNvCxnSpPr>
          <p:nvPr/>
        </p:nvCxnSpPr>
        <p:spPr>
          <a:xfrm>
            <a:off x="3315712" y="5544596"/>
            <a:ext cx="881021" cy="0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/>
          <p:cNvCxnSpPr>
            <a:stCxn id="37" idx="0"/>
            <a:endCxn id="39" idx="2"/>
          </p:cNvCxnSpPr>
          <p:nvPr/>
        </p:nvCxnSpPr>
        <p:spPr>
          <a:xfrm flipV="1">
            <a:off x="3995936" y="5623851"/>
            <a:ext cx="240425" cy="273538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/>
          <p:cNvCxnSpPr>
            <a:stCxn id="39" idx="0"/>
            <a:endCxn id="41" idx="3"/>
          </p:cNvCxnSpPr>
          <p:nvPr/>
        </p:nvCxnSpPr>
        <p:spPr>
          <a:xfrm flipV="1">
            <a:off x="4380605" y="5465341"/>
            <a:ext cx="611899" cy="79255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59"/>
          <p:cNvCxnSpPr>
            <a:stCxn id="39" idx="1"/>
            <a:endCxn id="40" idx="3"/>
          </p:cNvCxnSpPr>
          <p:nvPr/>
        </p:nvCxnSpPr>
        <p:spPr>
          <a:xfrm>
            <a:off x="4340978" y="5623851"/>
            <a:ext cx="591062" cy="273538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>
            <a:stCxn id="41" idx="0"/>
            <a:endCxn id="42" idx="4"/>
          </p:cNvCxnSpPr>
          <p:nvPr/>
        </p:nvCxnSpPr>
        <p:spPr>
          <a:xfrm>
            <a:off x="5176376" y="5465341"/>
            <a:ext cx="587380" cy="79255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>
            <a:stCxn id="41" idx="2"/>
            <a:endCxn id="40" idx="5"/>
          </p:cNvCxnSpPr>
          <p:nvPr/>
        </p:nvCxnSpPr>
        <p:spPr>
          <a:xfrm>
            <a:off x="5032132" y="5544596"/>
            <a:ext cx="44153" cy="273538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68"/>
          <p:cNvCxnSpPr>
            <a:stCxn id="42" idx="2"/>
            <a:endCxn id="40" idx="0"/>
          </p:cNvCxnSpPr>
          <p:nvPr/>
        </p:nvCxnSpPr>
        <p:spPr>
          <a:xfrm flipH="1">
            <a:off x="5115912" y="5703106"/>
            <a:ext cx="647844" cy="194283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71"/>
          <p:cNvCxnSpPr>
            <a:stCxn id="42" idx="0"/>
            <a:endCxn id="43" idx="4"/>
          </p:cNvCxnSpPr>
          <p:nvPr/>
        </p:nvCxnSpPr>
        <p:spPr>
          <a:xfrm>
            <a:off x="5908000" y="5623851"/>
            <a:ext cx="415205" cy="158510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feld 79"/>
          <p:cNvSpPr txBox="1"/>
          <p:nvPr/>
        </p:nvSpPr>
        <p:spPr>
          <a:xfrm>
            <a:off x="2488184" y="1829887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server</a:t>
            </a:r>
            <a:endParaRPr lang="en-US" sz="1400" dirty="0">
              <a:latin typeface="Charter"/>
              <a:cs typeface="Charter"/>
            </a:endParaRPr>
          </a:p>
        </p:txBody>
      </p:sp>
      <p:sp>
        <p:nvSpPr>
          <p:cNvPr id="81" name="Textfeld 80"/>
          <p:cNvSpPr txBox="1"/>
          <p:nvPr/>
        </p:nvSpPr>
        <p:spPr>
          <a:xfrm>
            <a:off x="789880" y="5498950"/>
            <a:ext cx="1393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sensor network</a:t>
            </a:r>
            <a:endParaRPr lang="en-US" sz="1400" dirty="0">
              <a:latin typeface="Charter"/>
              <a:cs typeface="Charter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428021" y="1691402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000" lvl="0" algn="ctr"/>
            <a:r>
              <a:rPr lang="en-US" b="1" dirty="0" smtClean="0">
                <a:latin typeface="Charter"/>
                <a:cs typeface="Charter"/>
              </a:rPr>
              <a:t>with </a:t>
            </a:r>
            <a:r>
              <a:rPr lang="en-US" b="1" dirty="0">
                <a:latin typeface="Charter"/>
                <a:cs typeface="Charter"/>
              </a:rPr>
              <a:t>support </a:t>
            </a:r>
            <a:r>
              <a:rPr lang="en-US" b="1" dirty="0" smtClean="0">
                <a:latin typeface="Charter"/>
                <a:cs typeface="Charter"/>
              </a:rPr>
              <a:t>layer</a:t>
            </a:r>
            <a:endParaRPr lang="en-US" dirty="0">
              <a:latin typeface="Charter"/>
              <a:cs typeface="Charter"/>
            </a:endParaRPr>
          </a:p>
        </p:txBody>
      </p:sp>
      <p:sp>
        <p:nvSpPr>
          <p:cNvPr id="70" name="Rechteck 69"/>
          <p:cNvSpPr/>
          <p:nvPr/>
        </p:nvSpPr>
        <p:spPr>
          <a:xfrm>
            <a:off x="2627784" y="3531096"/>
            <a:ext cx="3960440" cy="77390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Gerade Verbindung 82"/>
          <p:cNvCxnSpPr/>
          <p:nvPr/>
        </p:nvCxnSpPr>
        <p:spPr>
          <a:xfrm flipV="1">
            <a:off x="2927480" y="4816897"/>
            <a:ext cx="348605" cy="921983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tern mit 8 Zacken 16"/>
          <p:cNvSpPr/>
          <p:nvPr/>
        </p:nvSpPr>
        <p:spPr>
          <a:xfrm>
            <a:off x="6008203" y="3775116"/>
            <a:ext cx="315002" cy="315002"/>
          </a:xfrm>
          <a:prstGeom prst="star8">
            <a:avLst/>
          </a:prstGeom>
          <a:solidFill>
            <a:srgbClr val="A6A6A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3" name="Textfeld 92"/>
          <p:cNvSpPr txBox="1"/>
          <p:nvPr/>
        </p:nvSpPr>
        <p:spPr>
          <a:xfrm>
            <a:off x="942280" y="3749716"/>
            <a:ext cx="1223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FrontPage"/>
                <a:cs typeface="FrontPage"/>
              </a:rPr>
              <a:t>support layer</a:t>
            </a:r>
            <a:endParaRPr lang="en-US" sz="1400" dirty="0">
              <a:latin typeface="FrontPage"/>
              <a:cs typeface="FrontPage"/>
            </a:endParaRPr>
          </a:p>
        </p:txBody>
      </p:sp>
      <p:sp>
        <p:nvSpPr>
          <p:cNvPr id="94" name="Stern mit 8 Zacken 93"/>
          <p:cNvSpPr/>
          <p:nvPr/>
        </p:nvSpPr>
        <p:spPr>
          <a:xfrm>
            <a:off x="4661087" y="3775116"/>
            <a:ext cx="315002" cy="315002"/>
          </a:xfrm>
          <a:prstGeom prst="star8">
            <a:avLst/>
          </a:prstGeom>
          <a:solidFill>
            <a:srgbClr val="A6A6A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6" name="Stern mit 8 Zacken 95"/>
          <p:cNvSpPr/>
          <p:nvPr/>
        </p:nvSpPr>
        <p:spPr>
          <a:xfrm>
            <a:off x="3203848" y="3839870"/>
            <a:ext cx="315002" cy="315002"/>
          </a:xfrm>
          <a:prstGeom prst="star8">
            <a:avLst/>
          </a:prstGeom>
          <a:solidFill>
            <a:srgbClr val="A6A6A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5" name="Gerade Verbindung 84"/>
          <p:cNvCxnSpPr/>
          <p:nvPr/>
        </p:nvCxnSpPr>
        <p:spPr>
          <a:xfrm flipV="1">
            <a:off x="3361349" y="3624283"/>
            <a:ext cx="0" cy="236765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Gerade Verbindung 106"/>
          <p:cNvCxnSpPr>
            <a:stCxn id="94" idx="6"/>
          </p:cNvCxnSpPr>
          <p:nvPr/>
        </p:nvCxnSpPr>
        <p:spPr>
          <a:xfrm flipV="1">
            <a:off x="4818588" y="3603105"/>
            <a:ext cx="0" cy="172011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Gerade Verbindung 109"/>
          <p:cNvCxnSpPr>
            <a:stCxn id="17" idx="6"/>
          </p:cNvCxnSpPr>
          <p:nvPr/>
        </p:nvCxnSpPr>
        <p:spPr>
          <a:xfrm flipV="1">
            <a:off x="6165704" y="3603105"/>
            <a:ext cx="0" cy="172011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uppierung 6"/>
          <p:cNvGrpSpPr/>
          <p:nvPr/>
        </p:nvGrpSpPr>
        <p:grpSpPr>
          <a:xfrm>
            <a:off x="3361349" y="2348880"/>
            <a:ext cx="2804355" cy="1254225"/>
            <a:chOff x="3361349" y="2348880"/>
            <a:chExt cx="2804355" cy="2016225"/>
          </a:xfrm>
        </p:grpSpPr>
        <p:cxnSp>
          <p:nvCxnSpPr>
            <p:cNvPr id="116" name="Gerade Verbindung 115"/>
            <p:cNvCxnSpPr/>
            <p:nvPr/>
          </p:nvCxnSpPr>
          <p:spPr>
            <a:xfrm>
              <a:off x="3361349" y="4365105"/>
              <a:ext cx="2804355" cy="0"/>
            </a:xfrm>
            <a:prstGeom prst="line">
              <a:avLst/>
            </a:prstGeom>
            <a:ln w="12700" cmpd="sng">
              <a:solidFill>
                <a:srgbClr val="0D0D0D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erade Verbindung 120"/>
            <p:cNvCxnSpPr>
              <a:endCxn id="31" idx="2"/>
            </p:cNvCxnSpPr>
            <p:nvPr/>
          </p:nvCxnSpPr>
          <p:spPr>
            <a:xfrm flipH="1" flipV="1">
              <a:off x="4625611" y="2348880"/>
              <a:ext cx="5167" cy="2016225"/>
            </a:xfrm>
            <a:prstGeom prst="line">
              <a:avLst/>
            </a:prstGeom>
            <a:ln w="12700" cmpd="sng">
              <a:solidFill>
                <a:srgbClr val="0D0D0D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Gerade Verbindung 60"/>
          <p:cNvCxnSpPr/>
          <p:nvPr/>
        </p:nvCxnSpPr>
        <p:spPr>
          <a:xfrm flipV="1">
            <a:off x="3227363" y="4816897"/>
            <a:ext cx="48722" cy="648445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/>
        </p:nvCxnSpPr>
        <p:spPr>
          <a:xfrm flipV="1">
            <a:off x="3920484" y="4816897"/>
            <a:ext cx="740603" cy="1001237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/>
          <p:nvPr/>
        </p:nvCxnSpPr>
        <p:spPr>
          <a:xfrm flipV="1">
            <a:off x="4290202" y="4816897"/>
            <a:ext cx="370885" cy="643613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64"/>
          <p:cNvCxnSpPr/>
          <p:nvPr/>
        </p:nvCxnSpPr>
        <p:spPr>
          <a:xfrm flipH="1" flipV="1">
            <a:off x="6165705" y="4941168"/>
            <a:ext cx="203991" cy="841194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66"/>
          <p:cNvCxnSpPr>
            <a:stCxn id="42" idx="5"/>
          </p:cNvCxnSpPr>
          <p:nvPr/>
        </p:nvCxnSpPr>
        <p:spPr>
          <a:xfrm flipV="1">
            <a:off x="5868373" y="4941169"/>
            <a:ext cx="297331" cy="603427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67"/>
          <p:cNvCxnSpPr/>
          <p:nvPr/>
        </p:nvCxnSpPr>
        <p:spPr>
          <a:xfrm flipV="1">
            <a:off x="5076285" y="4941168"/>
            <a:ext cx="1089419" cy="438686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70"/>
          <p:cNvCxnSpPr/>
          <p:nvPr/>
        </p:nvCxnSpPr>
        <p:spPr>
          <a:xfrm flipH="1" flipV="1">
            <a:off x="4661087" y="4816897"/>
            <a:ext cx="371045" cy="987371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feld 76"/>
          <p:cNvSpPr txBox="1"/>
          <p:nvPr/>
        </p:nvSpPr>
        <p:spPr>
          <a:xfrm>
            <a:off x="3424556" y="2915071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Ethernet</a:t>
            </a:r>
            <a:endParaRPr lang="en-US" sz="1400" dirty="0">
              <a:latin typeface="Charter"/>
              <a:cs typeface="Charter"/>
            </a:endParaRPr>
          </a:p>
        </p:txBody>
      </p:sp>
      <p:cxnSp>
        <p:nvCxnSpPr>
          <p:cNvPr id="78" name="Gerade Verbindung mit Pfeil 77"/>
          <p:cNvCxnSpPr>
            <a:stCxn id="77" idx="3"/>
          </p:cNvCxnSpPr>
          <p:nvPr/>
        </p:nvCxnSpPr>
        <p:spPr>
          <a:xfrm>
            <a:off x="4301719" y="3068960"/>
            <a:ext cx="198273" cy="2131"/>
          </a:xfrm>
          <a:prstGeom prst="straightConnector1">
            <a:avLst/>
          </a:prstGeom>
          <a:ln>
            <a:solidFill>
              <a:srgbClr val="000000"/>
            </a:solidFill>
            <a:miter lim="800000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feld 81"/>
          <p:cNvSpPr txBox="1"/>
          <p:nvPr/>
        </p:nvSpPr>
        <p:spPr>
          <a:xfrm>
            <a:off x="2279891" y="4509120"/>
            <a:ext cx="51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USB</a:t>
            </a:r>
            <a:endParaRPr lang="en-US" sz="1400" dirty="0">
              <a:latin typeface="Charter"/>
              <a:cs typeface="Charter"/>
            </a:endParaRPr>
          </a:p>
        </p:txBody>
      </p:sp>
      <p:cxnSp>
        <p:nvCxnSpPr>
          <p:cNvPr id="84" name="Gerade Verbindung mit Pfeil 83"/>
          <p:cNvCxnSpPr>
            <a:stCxn id="82" idx="3"/>
          </p:cNvCxnSpPr>
          <p:nvPr/>
        </p:nvCxnSpPr>
        <p:spPr>
          <a:xfrm>
            <a:off x="2797417" y="4663009"/>
            <a:ext cx="333927" cy="2131"/>
          </a:xfrm>
          <a:prstGeom prst="straightConnector1">
            <a:avLst/>
          </a:prstGeom>
          <a:ln>
            <a:solidFill>
              <a:srgbClr val="000000"/>
            </a:solidFill>
            <a:miter lim="800000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89"/>
          <p:cNvCxnSpPr>
            <a:endCxn id="96" idx="2"/>
          </p:cNvCxnSpPr>
          <p:nvPr/>
        </p:nvCxnSpPr>
        <p:spPr>
          <a:xfrm flipV="1">
            <a:off x="3276085" y="4154872"/>
            <a:ext cx="85264" cy="662025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91"/>
          <p:cNvCxnSpPr>
            <a:endCxn id="94" idx="2"/>
          </p:cNvCxnSpPr>
          <p:nvPr/>
        </p:nvCxnSpPr>
        <p:spPr>
          <a:xfrm flipV="1">
            <a:off x="4661087" y="4090118"/>
            <a:ext cx="157501" cy="726779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94"/>
          <p:cNvCxnSpPr/>
          <p:nvPr/>
        </p:nvCxnSpPr>
        <p:spPr>
          <a:xfrm flipV="1">
            <a:off x="6165704" y="4090119"/>
            <a:ext cx="1" cy="851049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999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0" grpId="0" animBg="1"/>
      <p:bldP spid="17" grpId="0" animBg="1"/>
      <p:bldP spid="93" grpId="0"/>
      <p:bldP spid="94" grpId="0" animBg="1"/>
      <p:bldP spid="96" grpId="0" animBg="1"/>
      <p:bldP spid="77" grpId="0"/>
      <p:bldP spid="8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FrontPage"/>
                <a:cs typeface="FrontPage"/>
              </a:rPr>
              <a:t>Wired, USB Backchannel</a:t>
            </a:r>
          </a:p>
        </p:txBody>
      </p:sp>
      <p:sp>
        <p:nvSpPr>
          <p:cNvPr id="16387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Charter"/>
                <a:cs typeface="Charter"/>
              </a:rPr>
              <a:t>22/10/2012</a:t>
            </a:r>
          </a:p>
        </p:txBody>
      </p:sp>
      <p:sp>
        <p:nvSpPr>
          <p:cNvPr id="16388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Charter"/>
                <a:cs typeface="Charter"/>
              </a:rPr>
              <a:t>|   Dept. of Computer Science   |   Databases and Distributed Systems Group   |   Pablo Guerrero   | </a:t>
            </a:r>
          </a:p>
        </p:txBody>
      </p:sp>
      <p:sp>
        <p:nvSpPr>
          <p:cNvPr id="1638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90259B9-84C7-0F47-B871-57FE8870C912}" type="slidenum">
              <a:rPr lang="en-US" sz="1000">
                <a:solidFill>
                  <a:srgbClr val="000000"/>
                </a:solidFill>
                <a:latin typeface="Charter"/>
                <a:cs typeface="Charter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000">
              <a:solidFill>
                <a:srgbClr val="000000"/>
              </a:solidFill>
              <a:latin typeface="Charter"/>
              <a:cs typeface="Charter"/>
            </a:endParaRPr>
          </a:p>
        </p:txBody>
      </p:sp>
      <p:grpSp>
        <p:nvGrpSpPr>
          <p:cNvPr id="24" name="Gruppierung 23"/>
          <p:cNvGrpSpPr/>
          <p:nvPr/>
        </p:nvGrpSpPr>
        <p:grpSpPr>
          <a:xfrm>
            <a:off x="4255897" y="1628800"/>
            <a:ext cx="739428" cy="720080"/>
            <a:chOff x="1637730" y="4509120"/>
            <a:chExt cx="739428" cy="720080"/>
          </a:xfrm>
        </p:grpSpPr>
        <p:sp>
          <p:nvSpPr>
            <p:cNvPr id="31" name="Rechteck 30"/>
            <p:cNvSpPr/>
            <p:nvPr/>
          </p:nvSpPr>
          <p:spPr>
            <a:xfrm>
              <a:off x="1637730" y="4509120"/>
              <a:ext cx="739428" cy="72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Zylinder 31"/>
            <p:cNvSpPr/>
            <p:nvPr/>
          </p:nvSpPr>
          <p:spPr>
            <a:xfrm>
              <a:off x="1805214" y="4648996"/>
              <a:ext cx="404460" cy="440328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D0D0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3" name="Rechteck 32"/>
          <p:cNvSpPr/>
          <p:nvPr/>
        </p:nvSpPr>
        <p:spPr>
          <a:xfrm>
            <a:off x="2627784" y="5321325"/>
            <a:ext cx="396044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echseck 25"/>
          <p:cNvSpPr/>
          <p:nvPr/>
        </p:nvSpPr>
        <p:spPr>
          <a:xfrm>
            <a:off x="2843808" y="5738879"/>
            <a:ext cx="183872" cy="158510"/>
          </a:xfrm>
          <a:prstGeom prst="hexagon">
            <a:avLst/>
          </a:prstGeom>
          <a:solidFill>
            <a:srgbClr val="A6A6A6"/>
          </a:solidFill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echseck 36"/>
          <p:cNvSpPr/>
          <p:nvPr/>
        </p:nvSpPr>
        <p:spPr>
          <a:xfrm>
            <a:off x="3812064" y="5818134"/>
            <a:ext cx="183872" cy="158510"/>
          </a:xfrm>
          <a:prstGeom prst="hexagon">
            <a:avLst/>
          </a:prstGeom>
          <a:solidFill>
            <a:srgbClr val="A6A6A6"/>
          </a:solidFill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echseck 37"/>
          <p:cNvSpPr/>
          <p:nvPr/>
        </p:nvSpPr>
        <p:spPr>
          <a:xfrm>
            <a:off x="3131840" y="5465341"/>
            <a:ext cx="183872" cy="158510"/>
          </a:xfrm>
          <a:prstGeom prst="hexagon">
            <a:avLst/>
          </a:prstGeom>
          <a:solidFill>
            <a:srgbClr val="A6A6A6"/>
          </a:solidFill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echseck 38"/>
          <p:cNvSpPr/>
          <p:nvPr/>
        </p:nvSpPr>
        <p:spPr>
          <a:xfrm>
            <a:off x="4196733" y="5465341"/>
            <a:ext cx="183872" cy="158510"/>
          </a:xfrm>
          <a:prstGeom prst="hexagon">
            <a:avLst/>
          </a:prstGeom>
          <a:solidFill>
            <a:srgbClr val="A6A6A6"/>
          </a:solidFill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echseck 39"/>
          <p:cNvSpPr/>
          <p:nvPr/>
        </p:nvSpPr>
        <p:spPr>
          <a:xfrm>
            <a:off x="4932040" y="5818134"/>
            <a:ext cx="183872" cy="158510"/>
          </a:xfrm>
          <a:prstGeom prst="hexagon">
            <a:avLst/>
          </a:prstGeom>
          <a:solidFill>
            <a:srgbClr val="A6A6A6"/>
          </a:solidFill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echseck 40"/>
          <p:cNvSpPr/>
          <p:nvPr/>
        </p:nvSpPr>
        <p:spPr>
          <a:xfrm>
            <a:off x="4992504" y="5386086"/>
            <a:ext cx="183872" cy="158510"/>
          </a:xfrm>
          <a:prstGeom prst="hexagon">
            <a:avLst/>
          </a:prstGeom>
          <a:solidFill>
            <a:srgbClr val="A6A6A6"/>
          </a:solidFill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echseck 41"/>
          <p:cNvSpPr/>
          <p:nvPr/>
        </p:nvSpPr>
        <p:spPr>
          <a:xfrm>
            <a:off x="5724128" y="5544596"/>
            <a:ext cx="183872" cy="158510"/>
          </a:xfrm>
          <a:prstGeom prst="hexagon">
            <a:avLst/>
          </a:prstGeom>
          <a:solidFill>
            <a:srgbClr val="A6A6A6"/>
          </a:solidFill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echseck 42"/>
          <p:cNvSpPr/>
          <p:nvPr/>
        </p:nvSpPr>
        <p:spPr>
          <a:xfrm>
            <a:off x="6283577" y="5782361"/>
            <a:ext cx="183872" cy="158510"/>
          </a:xfrm>
          <a:prstGeom prst="hexagon">
            <a:avLst/>
          </a:prstGeom>
          <a:solidFill>
            <a:srgbClr val="A6A6A6"/>
          </a:solidFill>
          <a:ln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Gerade Verbindung 27"/>
          <p:cNvCxnSpPr>
            <a:stCxn id="26" idx="5"/>
            <a:endCxn id="38" idx="2"/>
          </p:cNvCxnSpPr>
          <p:nvPr/>
        </p:nvCxnSpPr>
        <p:spPr>
          <a:xfrm flipV="1">
            <a:off x="2988053" y="5623851"/>
            <a:ext cx="183415" cy="115028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/>
          <p:cNvCxnSpPr>
            <a:stCxn id="38" idx="1"/>
            <a:endCxn id="37" idx="4"/>
          </p:cNvCxnSpPr>
          <p:nvPr/>
        </p:nvCxnSpPr>
        <p:spPr>
          <a:xfrm>
            <a:off x="3276085" y="5623851"/>
            <a:ext cx="575607" cy="194283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/>
          <p:cNvCxnSpPr>
            <a:stCxn id="38" idx="0"/>
            <a:endCxn id="39" idx="3"/>
          </p:cNvCxnSpPr>
          <p:nvPr/>
        </p:nvCxnSpPr>
        <p:spPr>
          <a:xfrm>
            <a:off x="3315712" y="5544596"/>
            <a:ext cx="881021" cy="0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/>
          <p:cNvCxnSpPr>
            <a:stCxn id="37" idx="0"/>
            <a:endCxn id="39" idx="2"/>
          </p:cNvCxnSpPr>
          <p:nvPr/>
        </p:nvCxnSpPr>
        <p:spPr>
          <a:xfrm flipV="1">
            <a:off x="3995936" y="5623851"/>
            <a:ext cx="240425" cy="273538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/>
          <p:cNvCxnSpPr>
            <a:stCxn id="39" idx="0"/>
            <a:endCxn id="41" idx="3"/>
          </p:cNvCxnSpPr>
          <p:nvPr/>
        </p:nvCxnSpPr>
        <p:spPr>
          <a:xfrm flipV="1">
            <a:off x="4380605" y="5465341"/>
            <a:ext cx="611899" cy="79255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59"/>
          <p:cNvCxnSpPr>
            <a:stCxn id="39" idx="1"/>
            <a:endCxn id="40" idx="3"/>
          </p:cNvCxnSpPr>
          <p:nvPr/>
        </p:nvCxnSpPr>
        <p:spPr>
          <a:xfrm>
            <a:off x="4340978" y="5623851"/>
            <a:ext cx="591062" cy="273538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>
            <a:stCxn id="41" idx="0"/>
            <a:endCxn id="42" idx="4"/>
          </p:cNvCxnSpPr>
          <p:nvPr/>
        </p:nvCxnSpPr>
        <p:spPr>
          <a:xfrm>
            <a:off x="5176376" y="5465341"/>
            <a:ext cx="587380" cy="79255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>
            <a:stCxn id="41" idx="2"/>
            <a:endCxn id="40" idx="5"/>
          </p:cNvCxnSpPr>
          <p:nvPr/>
        </p:nvCxnSpPr>
        <p:spPr>
          <a:xfrm>
            <a:off x="5032132" y="5544596"/>
            <a:ext cx="44153" cy="273538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68"/>
          <p:cNvCxnSpPr>
            <a:stCxn id="42" idx="2"/>
            <a:endCxn id="40" idx="0"/>
          </p:cNvCxnSpPr>
          <p:nvPr/>
        </p:nvCxnSpPr>
        <p:spPr>
          <a:xfrm flipH="1">
            <a:off x="5115912" y="5703106"/>
            <a:ext cx="647844" cy="194283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71"/>
          <p:cNvCxnSpPr>
            <a:stCxn id="42" idx="0"/>
            <a:endCxn id="43" idx="4"/>
          </p:cNvCxnSpPr>
          <p:nvPr/>
        </p:nvCxnSpPr>
        <p:spPr>
          <a:xfrm>
            <a:off x="5908000" y="5623851"/>
            <a:ext cx="415205" cy="158510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feld 79"/>
          <p:cNvSpPr txBox="1"/>
          <p:nvPr/>
        </p:nvSpPr>
        <p:spPr>
          <a:xfrm>
            <a:off x="2488184" y="1829887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server</a:t>
            </a:r>
            <a:endParaRPr lang="en-US" sz="1400" dirty="0">
              <a:latin typeface="Charter"/>
              <a:cs typeface="Charter"/>
            </a:endParaRPr>
          </a:p>
        </p:txBody>
      </p:sp>
      <p:sp>
        <p:nvSpPr>
          <p:cNvPr id="81" name="Textfeld 80"/>
          <p:cNvSpPr txBox="1"/>
          <p:nvPr/>
        </p:nvSpPr>
        <p:spPr>
          <a:xfrm>
            <a:off x="789880" y="5498950"/>
            <a:ext cx="1393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sensor network</a:t>
            </a:r>
            <a:endParaRPr lang="en-US" sz="1400" dirty="0">
              <a:latin typeface="Charter"/>
              <a:cs typeface="Charter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428021" y="1691402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000" lvl="0" algn="ctr"/>
            <a:r>
              <a:rPr lang="en-US" b="1" dirty="0" smtClean="0">
                <a:latin typeface="Charter"/>
                <a:cs typeface="Charter"/>
              </a:rPr>
              <a:t>with </a:t>
            </a:r>
            <a:r>
              <a:rPr lang="en-US" b="1" dirty="0">
                <a:latin typeface="Charter"/>
                <a:cs typeface="Charter"/>
              </a:rPr>
              <a:t>support </a:t>
            </a:r>
            <a:r>
              <a:rPr lang="en-US" b="1" dirty="0" smtClean="0">
                <a:latin typeface="Charter"/>
                <a:cs typeface="Charter"/>
              </a:rPr>
              <a:t>layer</a:t>
            </a:r>
            <a:endParaRPr lang="en-US" dirty="0">
              <a:latin typeface="Charter"/>
              <a:cs typeface="Charter"/>
            </a:endParaRPr>
          </a:p>
        </p:txBody>
      </p:sp>
      <p:sp>
        <p:nvSpPr>
          <p:cNvPr id="70" name="Rechteck 69"/>
          <p:cNvSpPr/>
          <p:nvPr/>
        </p:nvSpPr>
        <p:spPr>
          <a:xfrm>
            <a:off x="2627784" y="3531096"/>
            <a:ext cx="3960440" cy="77390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Gerade Verbindung 82"/>
          <p:cNvCxnSpPr/>
          <p:nvPr/>
        </p:nvCxnSpPr>
        <p:spPr>
          <a:xfrm flipV="1">
            <a:off x="2927480" y="4816897"/>
            <a:ext cx="348605" cy="921983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tern mit 8 Zacken 16"/>
          <p:cNvSpPr/>
          <p:nvPr/>
        </p:nvSpPr>
        <p:spPr>
          <a:xfrm>
            <a:off x="6008203" y="3775116"/>
            <a:ext cx="315002" cy="315002"/>
          </a:xfrm>
          <a:prstGeom prst="star8">
            <a:avLst/>
          </a:prstGeom>
          <a:solidFill>
            <a:srgbClr val="A6A6A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3" name="Textfeld 92"/>
          <p:cNvSpPr txBox="1"/>
          <p:nvPr/>
        </p:nvSpPr>
        <p:spPr>
          <a:xfrm>
            <a:off x="942280" y="3749716"/>
            <a:ext cx="1223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FrontPage"/>
                <a:cs typeface="FrontPage"/>
              </a:rPr>
              <a:t>support layer</a:t>
            </a:r>
            <a:endParaRPr lang="en-US" sz="1400" dirty="0">
              <a:latin typeface="FrontPage"/>
              <a:cs typeface="FrontPage"/>
            </a:endParaRPr>
          </a:p>
        </p:txBody>
      </p:sp>
      <p:sp>
        <p:nvSpPr>
          <p:cNvPr id="94" name="Stern mit 8 Zacken 93"/>
          <p:cNvSpPr/>
          <p:nvPr/>
        </p:nvSpPr>
        <p:spPr>
          <a:xfrm>
            <a:off x="4661087" y="3775116"/>
            <a:ext cx="315002" cy="315002"/>
          </a:xfrm>
          <a:prstGeom prst="star8">
            <a:avLst/>
          </a:prstGeom>
          <a:solidFill>
            <a:srgbClr val="A6A6A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6" name="Stern mit 8 Zacken 95"/>
          <p:cNvSpPr/>
          <p:nvPr/>
        </p:nvSpPr>
        <p:spPr>
          <a:xfrm>
            <a:off x="3203848" y="3839870"/>
            <a:ext cx="315002" cy="315002"/>
          </a:xfrm>
          <a:prstGeom prst="star8">
            <a:avLst/>
          </a:prstGeom>
          <a:solidFill>
            <a:srgbClr val="A6A6A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5" name="Gerade Verbindung 84"/>
          <p:cNvCxnSpPr/>
          <p:nvPr/>
        </p:nvCxnSpPr>
        <p:spPr>
          <a:xfrm flipV="1">
            <a:off x="3361349" y="3624283"/>
            <a:ext cx="0" cy="236765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Gerade Verbindung 106"/>
          <p:cNvCxnSpPr>
            <a:stCxn id="94" idx="6"/>
          </p:cNvCxnSpPr>
          <p:nvPr/>
        </p:nvCxnSpPr>
        <p:spPr>
          <a:xfrm flipV="1">
            <a:off x="4818588" y="3603105"/>
            <a:ext cx="0" cy="172011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Gerade Verbindung 109"/>
          <p:cNvCxnSpPr>
            <a:stCxn id="17" idx="6"/>
          </p:cNvCxnSpPr>
          <p:nvPr/>
        </p:nvCxnSpPr>
        <p:spPr>
          <a:xfrm flipV="1">
            <a:off x="6165704" y="3603105"/>
            <a:ext cx="0" cy="172011"/>
          </a:xfrm>
          <a:prstGeom prst="line">
            <a:avLst/>
          </a:prstGeom>
          <a:ln w="12700" cmpd="sng">
            <a:solidFill>
              <a:srgbClr val="0D0D0D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uppierung 6"/>
          <p:cNvGrpSpPr/>
          <p:nvPr/>
        </p:nvGrpSpPr>
        <p:grpSpPr>
          <a:xfrm>
            <a:off x="3361349" y="2348880"/>
            <a:ext cx="2804355" cy="1254225"/>
            <a:chOff x="3361349" y="2348880"/>
            <a:chExt cx="2804355" cy="2016225"/>
          </a:xfrm>
        </p:grpSpPr>
        <p:cxnSp>
          <p:nvCxnSpPr>
            <p:cNvPr id="116" name="Gerade Verbindung 115"/>
            <p:cNvCxnSpPr/>
            <p:nvPr/>
          </p:nvCxnSpPr>
          <p:spPr>
            <a:xfrm>
              <a:off x="3361349" y="4365105"/>
              <a:ext cx="2804355" cy="0"/>
            </a:xfrm>
            <a:prstGeom prst="line">
              <a:avLst/>
            </a:prstGeom>
            <a:ln w="12700" cmpd="sng">
              <a:solidFill>
                <a:srgbClr val="0D0D0D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erade Verbindung 120"/>
            <p:cNvCxnSpPr>
              <a:endCxn id="31" idx="2"/>
            </p:cNvCxnSpPr>
            <p:nvPr/>
          </p:nvCxnSpPr>
          <p:spPr>
            <a:xfrm flipH="1" flipV="1">
              <a:off x="4625611" y="2348880"/>
              <a:ext cx="5167" cy="2016225"/>
            </a:xfrm>
            <a:prstGeom prst="line">
              <a:avLst/>
            </a:prstGeom>
            <a:ln w="12700" cmpd="sng">
              <a:solidFill>
                <a:srgbClr val="0D0D0D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Gerade Verbindung 60"/>
          <p:cNvCxnSpPr/>
          <p:nvPr/>
        </p:nvCxnSpPr>
        <p:spPr>
          <a:xfrm flipV="1">
            <a:off x="3227363" y="4816897"/>
            <a:ext cx="48722" cy="648445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/>
        </p:nvCxnSpPr>
        <p:spPr>
          <a:xfrm flipV="1">
            <a:off x="3920484" y="4816897"/>
            <a:ext cx="740603" cy="1001237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/>
          <p:nvPr/>
        </p:nvCxnSpPr>
        <p:spPr>
          <a:xfrm flipV="1">
            <a:off x="4290202" y="4816897"/>
            <a:ext cx="370885" cy="643613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64"/>
          <p:cNvCxnSpPr/>
          <p:nvPr/>
        </p:nvCxnSpPr>
        <p:spPr>
          <a:xfrm flipH="1" flipV="1">
            <a:off x="6165705" y="4941168"/>
            <a:ext cx="203991" cy="841194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66"/>
          <p:cNvCxnSpPr>
            <a:stCxn id="42" idx="5"/>
          </p:cNvCxnSpPr>
          <p:nvPr/>
        </p:nvCxnSpPr>
        <p:spPr>
          <a:xfrm flipV="1">
            <a:off x="5868373" y="4941169"/>
            <a:ext cx="297331" cy="603427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67"/>
          <p:cNvCxnSpPr/>
          <p:nvPr/>
        </p:nvCxnSpPr>
        <p:spPr>
          <a:xfrm flipV="1">
            <a:off x="5076285" y="4941168"/>
            <a:ext cx="1089419" cy="438686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70"/>
          <p:cNvCxnSpPr/>
          <p:nvPr/>
        </p:nvCxnSpPr>
        <p:spPr>
          <a:xfrm flipH="1" flipV="1">
            <a:off x="4661087" y="4816897"/>
            <a:ext cx="371045" cy="987371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feld 76"/>
          <p:cNvSpPr txBox="1"/>
          <p:nvPr/>
        </p:nvSpPr>
        <p:spPr>
          <a:xfrm>
            <a:off x="3424556" y="2915071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Ethernet</a:t>
            </a:r>
            <a:endParaRPr lang="en-US" sz="1400" dirty="0">
              <a:latin typeface="Charter"/>
              <a:cs typeface="Charter"/>
            </a:endParaRPr>
          </a:p>
        </p:txBody>
      </p:sp>
      <p:cxnSp>
        <p:nvCxnSpPr>
          <p:cNvPr id="78" name="Gerade Verbindung mit Pfeil 77"/>
          <p:cNvCxnSpPr>
            <a:stCxn id="77" idx="3"/>
          </p:cNvCxnSpPr>
          <p:nvPr/>
        </p:nvCxnSpPr>
        <p:spPr>
          <a:xfrm>
            <a:off x="4301719" y="3068960"/>
            <a:ext cx="198273" cy="2131"/>
          </a:xfrm>
          <a:prstGeom prst="straightConnector1">
            <a:avLst/>
          </a:prstGeom>
          <a:ln>
            <a:solidFill>
              <a:srgbClr val="000000"/>
            </a:solidFill>
            <a:miter lim="800000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feld 81"/>
          <p:cNvSpPr txBox="1"/>
          <p:nvPr/>
        </p:nvSpPr>
        <p:spPr>
          <a:xfrm>
            <a:off x="2279891" y="4509120"/>
            <a:ext cx="51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ter"/>
                <a:cs typeface="Charter"/>
              </a:rPr>
              <a:t>USB</a:t>
            </a:r>
            <a:endParaRPr lang="en-US" sz="1400" dirty="0">
              <a:latin typeface="Charter"/>
              <a:cs typeface="Charter"/>
            </a:endParaRPr>
          </a:p>
        </p:txBody>
      </p:sp>
      <p:cxnSp>
        <p:nvCxnSpPr>
          <p:cNvPr id="84" name="Gerade Verbindung mit Pfeil 83"/>
          <p:cNvCxnSpPr>
            <a:stCxn id="82" idx="3"/>
          </p:cNvCxnSpPr>
          <p:nvPr/>
        </p:nvCxnSpPr>
        <p:spPr>
          <a:xfrm>
            <a:off x="2797417" y="4663009"/>
            <a:ext cx="333927" cy="2131"/>
          </a:xfrm>
          <a:prstGeom prst="straightConnector1">
            <a:avLst/>
          </a:prstGeom>
          <a:ln>
            <a:solidFill>
              <a:srgbClr val="000000"/>
            </a:solidFill>
            <a:miter lim="800000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89"/>
          <p:cNvCxnSpPr>
            <a:endCxn id="96" idx="2"/>
          </p:cNvCxnSpPr>
          <p:nvPr/>
        </p:nvCxnSpPr>
        <p:spPr>
          <a:xfrm flipV="1">
            <a:off x="3276085" y="4154872"/>
            <a:ext cx="85264" cy="662025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91"/>
          <p:cNvCxnSpPr>
            <a:endCxn id="94" idx="2"/>
          </p:cNvCxnSpPr>
          <p:nvPr/>
        </p:nvCxnSpPr>
        <p:spPr>
          <a:xfrm flipV="1">
            <a:off x="4661087" y="4090118"/>
            <a:ext cx="157501" cy="726779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94"/>
          <p:cNvCxnSpPr/>
          <p:nvPr/>
        </p:nvCxnSpPr>
        <p:spPr>
          <a:xfrm flipV="1">
            <a:off x="6165704" y="4090119"/>
            <a:ext cx="1" cy="851049"/>
          </a:xfrm>
          <a:prstGeom prst="line">
            <a:avLst/>
          </a:prstGeom>
          <a:ln w="12700" cmpd="sng">
            <a:solidFill>
              <a:srgbClr val="0D0D0D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Bild 57" descr="IMG_3261_stitch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07" y="2932935"/>
            <a:ext cx="8534400" cy="3424442"/>
          </a:xfrm>
          <a:prstGeom prst="rect">
            <a:avLst/>
          </a:prstGeom>
        </p:spPr>
      </p:pic>
      <p:cxnSp>
        <p:nvCxnSpPr>
          <p:cNvPr id="59" name="Gerade Verbindung 58"/>
          <p:cNvCxnSpPr/>
          <p:nvPr/>
        </p:nvCxnSpPr>
        <p:spPr>
          <a:xfrm flipH="1" flipV="1">
            <a:off x="4195233" y="4338204"/>
            <a:ext cx="41128" cy="15207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72"/>
          <p:cNvCxnSpPr/>
          <p:nvPr/>
        </p:nvCxnSpPr>
        <p:spPr>
          <a:xfrm>
            <a:off x="2225040" y="3923337"/>
            <a:ext cx="1978660" cy="4275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73"/>
          <p:cNvCxnSpPr/>
          <p:nvPr/>
        </p:nvCxnSpPr>
        <p:spPr>
          <a:xfrm flipH="1">
            <a:off x="2209800" y="3758237"/>
            <a:ext cx="171450" cy="1651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74"/>
          <p:cNvCxnSpPr/>
          <p:nvPr/>
        </p:nvCxnSpPr>
        <p:spPr>
          <a:xfrm flipH="1">
            <a:off x="2305050" y="3758237"/>
            <a:ext cx="76200" cy="8445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75"/>
          <p:cNvCxnSpPr/>
          <p:nvPr/>
        </p:nvCxnSpPr>
        <p:spPr>
          <a:xfrm flipH="1">
            <a:off x="2305050" y="4399587"/>
            <a:ext cx="463550" cy="203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78"/>
          <p:cNvCxnSpPr/>
          <p:nvPr/>
        </p:nvCxnSpPr>
        <p:spPr>
          <a:xfrm flipV="1">
            <a:off x="2768600" y="4307512"/>
            <a:ext cx="3175" cy="920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/>
          <p:cNvCxnSpPr/>
          <p:nvPr/>
        </p:nvCxnSpPr>
        <p:spPr>
          <a:xfrm flipV="1">
            <a:off x="2775154" y="3586787"/>
            <a:ext cx="2057196" cy="8128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86"/>
          <p:cNvCxnSpPr/>
          <p:nvPr/>
        </p:nvCxnSpPr>
        <p:spPr>
          <a:xfrm>
            <a:off x="4255897" y="5858921"/>
            <a:ext cx="322453" cy="456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87"/>
          <p:cNvCxnSpPr/>
          <p:nvPr/>
        </p:nvCxnSpPr>
        <p:spPr>
          <a:xfrm flipV="1">
            <a:off x="4818588" y="3428037"/>
            <a:ext cx="7412" cy="1587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88"/>
          <p:cNvCxnSpPr/>
          <p:nvPr/>
        </p:nvCxnSpPr>
        <p:spPr>
          <a:xfrm flipH="1">
            <a:off x="4578350" y="5701337"/>
            <a:ext cx="38100" cy="203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90"/>
          <p:cNvCxnSpPr/>
          <p:nvPr/>
        </p:nvCxnSpPr>
        <p:spPr>
          <a:xfrm flipH="1" flipV="1">
            <a:off x="4572000" y="5904537"/>
            <a:ext cx="1993900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96"/>
          <p:cNvCxnSpPr/>
          <p:nvPr/>
        </p:nvCxnSpPr>
        <p:spPr>
          <a:xfrm flipH="1" flipV="1">
            <a:off x="6546851" y="5663237"/>
            <a:ext cx="12699" cy="406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Sechseck 97"/>
          <p:cNvSpPr/>
          <p:nvPr/>
        </p:nvSpPr>
        <p:spPr>
          <a:xfrm>
            <a:off x="6343526" y="5320957"/>
            <a:ext cx="432048" cy="380380"/>
          </a:xfrm>
          <a:prstGeom prst="hexagon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" name="Sechseck 98"/>
          <p:cNvSpPr/>
          <p:nvPr/>
        </p:nvSpPr>
        <p:spPr>
          <a:xfrm>
            <a:off x="2552576" y="3966373"/>
            <a:ext cx="432048" cy="380380"/>
          </a:xfrm>
          <a:prstGeom prst="hexagon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0" name="Sechseck 99"/>
          <p:cNvSpPr/>
          <p:nvPr/>
        </p:nvSpPr>
        <p:spPr>
          <a:xfrm>
            <a:off x="4616326" y="3050609"/>
            <a:ext cx="432048" cy="380380"/>
          </a:xfrm>
          <a:prstGeom prst="hexagon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1" name="Oval 100"/>
          <p:cNvSpPr/>
          <p:nvPr/>
        </p:nvSpPr>
        <p:spPr>
          <a:xfrm>
            <a:off x="3989557" y="5498881"/>
            <a:ext cx="526321" cy="504428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" name="Sechseck 101"/>
          <p:cNvSpPr/>
          <p:nvPr/>
        </p:nvSpPr>
        <p:spPr>
          <a:xfrm>
            <a:off x="4395793" y="5282857"/>
            <a:ext cx="432048" cy="380380"/>
          </a:xfrm>
          <a:prstGeom prst="hexagon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" name="Rechteck 102"/>
          <p:cNvSpPr/>
          <p:nvPr/>
        </p:nvSpPr>
        <p:spPr>
          <a:xfrm>
            <a:off x="5940152" y="1962705"/>
            <a:ext cx="3171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000" lvl="0" algn="ctr"/>
            <a:r>
              <a:rPr lang="en-US" dirty="0" smtClean="0">
                <a:latin typeface="Charter"/>
                <a:cs typeface="Charter"/>
              </a:rPr>
              <a:t>- </a:t>
            </a:r>
            <a:r>
              <a:rPr lang="en-US" dirty="0">
                <a:latin typeface="Charter"/>
                <a:cs typeface="Charter"/>
              </a:rPr>
              <a:t>1:{2..6} [</a:t>
            </a:r>
            <a:r>
              <a:rPr lang="en-US" dirty="0" err="1" smtClean="0">
                <a:latin typeface="Charter"/>
                <a:cs typeface="Charter"/>
              </a:rPr>
              <a:t>TUD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μ</a:t>
            </a:r>
            <a:r>
              <a:rPr lang="en-US" dirty="0" err="1" smtClean="0">
                <a:latin typeface="Charter"/>
                <a:cs typeface="Charter"/>
              </a:rPr>
              <a:t>Net</a:t>
            </a:r>
            <a:r>
              <a:rPr lang="en-US" dirty="0">
                <a:latin typeface="Charter"/>
                <a:cs typeface="Charter"/>
              </a:rPr>
              <a:t>, TWIST</a:t>
            </a:r>
            <a:r>
              <a:rPr lang="en-US" dirty="0" smtClean="0">
                <a:latin typeface="Charter"/>
                <a:cs typeface="Charter"/>
              </a:rPr>
              <a:t>]</a:t>
            </a:r>
            <a:endParaRPr lang="en-US" dirty="0">
              <a:latin typeface="Charter"/>
              <a:cs typeface="Charter"/>
            </a:endParaRPr>
          </a:p>
        </p:txBody>
      </p:sp>
      <p:sp>
        <p:nvSpPr>
          <p:cNvPr id="104" name="Rechteck 103"/>
          <p:cNvSpPr/>
          <p:nvPr/>
        </p:nvSpPr>
        <p:spPr>
          <a:xfrm>
            <a:off x="6355777" y="2276872"/>
            <a:ext cx="1760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000" lvl="0" algn="ctr"/>
            <a:r>
              <a:rPr lang="en-US" dirty="0" smtClean="0">
                <a:latin typeface="Charter"/>
                <a:cs typeface="Charter"/>
              </a:rPr>
              <a:t>- 1</a:t>
            </a:r>
            <a:r>
              <a:rPr lang="en-US" dirty="0">
                <a:latin typeface="Charter"/>
                <a:cs typeface="Charter"/>
              </a:rPr>
              <a:t>:22 [</a:t>
            </a:r>
            <a:r>
              <a:rPr lang="en-US" dirty="0" err="1">
                <a:latin typeface="Charter"/>
                <a:cs typeface="Charter"/>
              </a:rPr>
              <a:t>Indriya</a:t>
            </a:r>
            <a:r>
              <a:rPr lang="en-US" dirty="0" smtClean="0">
                <a:latin typeface="Charter"/>
                <a:cs typeface="Charter"/>
              </a:rPr>
              <a:t>]</a:t>
            </a:r>
            <a:endParaRPr lang="en-US" dirty="0">
              <a:latin typeface="Charter"/>
              <a:cs typeface="Charter"/>
            </a:endParaRPr>
          </a:p>
        </p:txBody>
      </p:sp>
    </p:spTree>
    <p:extLst>
      <p:ext uri="{BB962C8B-B14F-4D97-AF65-F5344CB8AC3E}">
        <p14:creationId xmlns:p14="http://schemas.microsoft.com/office/powerpoint/2010/main" val="1377543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0" grpId="0" animBg="1"/>
      <p:bldP spid="101" grpId="0" animBg="1"/>
      <p:bldP spid="102" grpId="0" animBg="1"/>
      <p:bldP spid="103" grpId="0"/>
      <p:bldP spid="10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FrontPage"/>
                <a:cs typeface="FrontPage"/>
              </a:rPr>
              <a:t>Challenges</a:t>
            </a:r>
            <a:endParaRPr lang="en-US" dirty="0">
              <a:latin typeface="FrontPage"/>
              <a:cs typeface="FrontPage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80000" indent="-18000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dirty="0" smtClean="0">
                <a:latin typeface="Charter"/>
                <a:ea typeface="+mn-ea"/>
                <a:cs typeface="Charter"/>
              </a:rPr>
              <a:t>Permanent, distributed sensor network </a:t>
            </a:r>
            <a:r>
              <a:rPr lang="en-US" dirty="0" err="1" smtClean="0">
                <a:latin typeface="Charter"/>
                <a:ea typeface="+mn-ea"/>
                <a:cs typeface="Charter"/>
              </a:rPr>
              <a:t>testbeds</a:t>
            </a:r>
            <a:r>
              <a:rPr lang="en-US" dirty="0" smtClean="0">
                <a:latin typeface="Charter"/>
                <a:ea typeface="+mn-ea"/>
                <a:cs typeface="Charter"/>
              </a:rPr>
              <a:t> require </a:t>
            </a:r>
            <a:r>
              <a:rPr lang="en-US" b="1" dirty="0" smtClean="0">
                <a:latin typeface="Charter"/>
                <a:ea typeface="+mn-ea"/>
                <a:cs typeface="Charter"/>
              </a:rPr>
              <a:t>unattended operation</a:t>
            </a:r>
            <a:r>
              <a:rPr lang="en-US" dirty="0" smtClean="0">
                <a:latin typeface="Charter"/>
                <a:ea typeface="+mn-ea"/>
                <a:cs typeface="Charter"/>
              </a:rPr>
              <a:t>. But:</a:t>
            </a:r>
          </a:p>
          <a:p>
            <a:pPr marL="180000" indent="-18000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endParaRPr lang="en-US" dirty="0" smtClean="0">
              <a:latin typeface="Charter"/>
              <a:ea typeface="+mn-ea"/>
              <a:cs typeface="Charter"/>
            </a:endParaRPr>
          </a:p>
          <a:p>
            <a:pPr marL="180000" indent="-18000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endParaRPr lang="en-US" dirty="0" smtClean="0">
              <a:latin typeface="Charter"/>
              <a:ea typeface="+mn-ea"/>
              <a:cs typeface="Charter"/>
            </a:endParaRPr>
          </a:p>
          <a:p>
            <a:pPr marL="180000" indent="-18000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endParaRPr lang="en-US" dirty="0">
              <a:latin typeface="Charter"/>
              <a:ea typeface="+mn-ea"/>
              <a:cs typeface="Charter"/>
            </a:endParaRPr>
          </a:p>
          <a:p>
            <a:pPr marL="180000" indent="-18000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endParaRPr lang="en-US" dirty="0" smtClean="0">
              <a:latin typeface="Charter"/>
              <a:ea typeface="+mn-ea"/>
              <a:cs typeface="Charter"/>
            </a:endParaRPr>
          </a:p>
          <a:p>
            <a:pPr marL="180000" indent="-18000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endParaRPr lang="en-US" dirty="0" smtClean="0">
              <a:latin typeface="Charter"/>
              <a:ea typeface="+mn-ea"/>
              <a:cs typeface="Charter"/>
            </a:endParaRPr>
          </a:p>
          <a:p>
            <a:pPr marL="180000" indent="-18000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endParaRPr lang="en-US" dirty="0">
              <a:latin typeface="Charter"/>
              <a:ea typeface="+mn-ea"/>
              <a:cs typeface="Charter"/>
            </a:endParaRPr>
          </a:p>
          <a:p>
            <a:pPr marL="348275" lvl="1" indent="-18000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endParaRPr lang="en-US" dirty="0" smtClean="0">
              <a:latin typeface="Charter"/>
              <a:ea typeface="+mn-ea"/>
              <a:cs typeface="Charter"/>
            </a:endParaRPr>
          </a:p>
          <a:p>
            <a:pPr marL="348275" lvl="1" indent="-18000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endParaRPr lang="en-US" dirty="0" smtClean="0">
              <a:latin typeface="Charter"/>
              <a:ea typeface="+mn-ea"/>
              <a:cs typeface="Charter"/>
            </a:endParaRPr>
          </a:p>
          <a:p>
            <a:pPr marL="180000" indent="-18000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dirty="0" smtClean="0">
                <a:latin typeface="Charter"/>
                <a:ea typeface="+mn-ea"/>
                <a:cs typeface="Charter"/>
              </a:rPr>
              <a:t>Bug(s) in USB implementation, USB hardware, bootstrap loader, power variations, etc. </a:t>
            </a:r>
            <a:r>
              <a:rPr lang="en-US" dirty="0" smtClean="0">
                <a:latin typeface="Charter"/>
                <a:ea typeface="+mn-ea"/>
                <a:cs typeface="Charter"/>
                <a:sym typeface="Wingdings"/>
              </a:rPr>
              <a:t> </a:t>
            </a:r>
            <a:r>
              <a:rPr lang="en-US" b="1" dirty="0" smtClean="0">
                <a:latin typeface="Charter"/>
                <a:ea typeface="+mn-ea"/>
                <a:cs typeface="Charter"/>
                <a:sym typeface="Wingdings"/>
              </a:rPr>
              <a:t>hard to reproduce!</a:t>
            </a:r>
            <a:endParaRPr lang="en-US" b="1" dirty="0" smtClean="0">
              <a:latin typeface="Charter"/>
              <a:ea typeface="+mn-ea"/>
              <a:cs typeface="Charter"/>
            </a:endParaRPr>
          </a:p>
          <a:p>
            <a:pPr marL="180000" indent="-18000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dirty="0" smtClean="0">
                <a:latin typeface="Charter"/>
                <a:ea typeface="+mn-ea"/>
                <a:cs typeface="Charter"/>
              </a:rPr>
              <a:t>Goals: high </a:t>
            </a:r>
            <a:r>
              <a:rPr lang="en-US" b="1" dirty="0" smtClean="0">
                <a:latin typeface="Charter"/>
                <a:ea typeface="+mn-ea"/>
                <a:cs typeface="Charter"/>
              </a:rPr>
              <a:t>reproducibility</a:t>
            </a:r>
            <a:r>
              <a:rPr lang="en-US" dirty="0" smtClean="0">
                <a:latin typeface="Charter"/>
                <a:ea typeface="+mn-ea"/>
                <a:cs typeface="Charter"/>
              </a:rPr>
              <a:t>, </a:t>
            </a:r>
            <a:r>
              <a:rPr lang="en-US" b="1" dirty="0" smtClean="0">
                <a:latin typeface="Charter"/>
                <a:ea typeface="+mn-ea"/>
                <a:cs typeface="Charter"/>
              </a:rPr>
              <a:t>comparability</a:t>
            </a:r>
            <a:r>
              <a:rPr lang="en-US" dirty="0" smtClean="0">
                <a:latin typeface="Charter"/>
                <a:ea typeface="+mn-ea"/>
                <a:cs typeface="Charter"/>
              </a:rPr>
              <a:t>, and </a:t>
            </a:r>
            <a:r>
              <a:rPr lang="en-US" b="1" dirty="0" smtClean="0">
                <a:latin typeface="Charter"/>
                <a:ea typeface="+mn-ea"/>
                <a:cs typeface="Charter"/>
              </a:rPr>
              <a:t>availability </a:t>
            </a:r>
            <a:r>
              <a:rPr lang="en-US" dirty="0" smtClean="0">
                <a:latin typeface="Charter"/>
                <a:ea typeface="+mn-ea"/>
                <a:cs typeface="Charter"/>
              </a:rPr>
              <a:t>of nodes</a:t>
            </a:r>
          </a:p>
        </p:txBody>
      </p:sp>
      <p:sp>
        <p:nvSpPr>
          <p:cNvPr id="19459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Charter"/>
                <a:cs typeface="Charter"/>
              </a:rPr>
              <a:t>22/10/2012</a:t>
            </a:r>
          </a:p>
        </p:txBody>
      </p:sp>
      <p:sp>
        <p:nvSpPr>
          <p:cNvPr id="19460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Charter"/>
                <a:cs typeface="Charter"/>
              </a:rPr>
              <a:t>|   Dept. of Computer Science   |   Databases and Distributed Systems Group   |   Pablo Guerrero   | </a:t>
            </a:r>
          </a:p>
        </p:txBody>
      </p:sp>
      <p:sp>
        <p:nvSpPr>
          <p:cNvPr id="19461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9751F7B-B055-434E-ACAC-2DE28D96114B}" type="slidenum">
              <a:rPr lang="en-US" sz="1000">
                <a:solidFill>
                  <a:srgbClr val="000000"/>
                </a:solidFill>
                <a:latin typeface="Charter"/>
                <a:cs typeface="Charter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000">
              <a:solidFill>
                <a:srgbClr val="000000"/>
              </a:solidFill>
              <a:latin typeface="Charter"/>
              <a:cs typeface="Charter"/>
            </a:endParaRPr>
          </a:p>
        </p:txBody>
      </p:sp>
      <p:pic>
        <p:nvPicPr>
          <p:cNvPr id="19462" name="Bild 6" descr="usb-issues-histogr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790" y="2249230"/>
            <a:ext cx="4565706" cy="319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m 1"/>
          <p:cNvGraphicFramePr/>
          <p:nvPr>
            <p:extLst>
              <p:ext uri="{D42A27DB-BD31-4B8C-83A1-F6EECF244321}">
                <p14:modId xmlns:p14="http://schemas.microsoft.com/office/powerpoint/2010/main" val="3605866351"/>
              </p:ext>
            </p:extLst>
          </p:nvPr>
        </p:nvGraphicFramePr>
        <p:xfrm>
          <a:off x="261285" y="2420888"/>
          <a:ext cx="4526739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FrontPage"/>
                <a:cs typeface="FrontPage"/>
              </a:rPr>
              <a:t>Systematic Evaluation</a:t>
            </a:r>
            <a:endParaRPr lang="en-US" dirty="0">
              <a:latin typeface="FrontPage"/>
              <a:cs typeface="FrontPage"/>
            </a:endParaRP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harter"/>
                <a:cs typeface="Charter"/>
              </a:rPr>
              <a:t>Methodology:</a:t>
            </a:r>
          </a:p>
          <a:p>
            <a:pPr marL="522288" lvl="1" indent="-342900">
              <a:buFont typeface="+mj-lt"/>
              <a:buAutoNum type="arabicPeriod"/>
            </a:pPr>
            <a:r>
              <a:rPr lang="en-US" dirty="0" smtClean="0">
                <a:latin typeface="Charter"/>
                <a:cs typeface="Charter"/>
              </a:rPr>
              <a:t>set up backchannel [node(s), cable(s), hub(s)]</a:t>
            </a:r>
          </a:p>
          <a:p>
            <a:pPr marL="522288" lvl="1" indent="-342900">
              <a:buFont typeface="+mj-lt"/>
              <a:buAutoNum type="arabicPeriod"/>
            </a:pPr>
            <a:r>
              <a:rPr lang="en-US" dirty="0" smtClean="0">
                <a:latin typeface="Charter"/>
                <a:cs typeface="Charter"/>
              </a:rPr>
              <a:t>test power and enumeration</a:t>
            </a:r>
          </a:p>
          <a:p>
            <a:pPr marL="522288" lvl="1" indent="-342900">
              <a:buFont typeface="+mj-lt"/>
              <a:buAutoNum type="arabicPeriod"/>
            </a:pPr>
            <a:r>
              <a:rPr lang="en-US" dirty="0" smtClean="0">
                <a:latin typeface="Charter"/>
                <a:cs typeface="Charter"/>
              </a:rPr>
              <a:t>run micro-benchmark</a:t>
            </a:r>
          </a:p>
          <a:p>
            <a:pPr marL="709613" lvl="2" indent="-342900"/>
            <a:r>
              <a:rPr lang="en-US" dirty="0" smtClean="0">
                <a:latin typeface="Charter"/>
                <a:cs typeface="Charter"/>
              </a:rPr>
              <a:t>repetitively </a:t>
            </a:r>
            <a:r>
              <a:rPr lang="en-US" dirty="0">
                <a:latin typeface="Charter"/>
                <a:cs typeface="Charter"/>
              </a:rPr>
              <a:t>reprogramming </a:t>
            </a:r>
            <a:r>
              <a:rPr lang="en-US" dirty="0" smtClean="0">
                <a:latin typeface="Charter"/>
                <a:cs typeface="Charter"/>
              </a:rPr>
              <a:t>a node (until failure / 1000 times)</a:t>
            </a:r>
            <a:endParaRPr lang="en-US" dirty="0">
              <a:latin typeface="Charter"/>
              <a:cs typeface="Charter"/>
            </a:endParaRPr>
          </a:p>
          <a:p>
            <a:pPr marL="522288" lvl="1" indent="-342900">
              <a:buFont typeface="+mj-lt"/>
              <a:buAutoNum type="arabicPeriod"/>
            </a:pPr>
            <a:endParaRPr lang="en-US" dirty="0" smtClean="0">
              <a:latin typeface="Charter"/>
              <a:cs typeface="Charter"/>
            </a:endParaRPr>
          </a:p>
          <a:p>
            <a:pPr marL="522288" lvl="1" indent="-342900">
              <a:buFont typeface="+mj-lt"/>
              <a:buAutoNum type="arabicPeriod"/>
            </a:pPr>
            <a:endParaRPr lang="en-US" dirty="0">
              <a:latin typeface="Charter"/>
              <a:cs typeface="Charter"/>
            </a:endParaRPr>
          </a:p>
          <a:p>
            <a:r>
              <a:rPr lang="en-US" dirty="0" smtClean="0">
                <a:latin typeface="Charter"/>
                <a:cs typeface="Charter"/>
              </a:rPr>
              <a:t>Metrics:</a:t>
            </a:r>
          </a:p>
          <a:p>
            <a:pPr lvl="1"/>
            <a:r>
              <a:rPr lang="en-US" dirty="0" smtClean="0">
                <a:latin typeface="Charter"/>
                <a:cs typeface="Charter"/>
              </a:rPr>
              <a:t>reprogramming time, [seconds]</a:t>
            </a:r>
          </a:p>
          <a:p>
            <a:pPr lvl="1"/>
            <a:r>
              <a:rPr lang="en-US" dirty="0" smtClean="0">
                <a:latin typeface="Charter"/>
                <a:cs typeface="Charter"/>
              </a:rPr>
              <a:t>reprogramming cycles between failures, </a:t>
            </a:r>
            <a:r>
              <a:rPr lang="en-US" b="1" dirty="0" smtClean="0">
                <a:latin typeface="Charter"/>
                <a:cs typeface="Charter"/>
              </a:rPr>
              <a:t>RCBF</a:t>
            </a:r>
            <a:r>
              <a:rPr lang="en-US" dirty="0" smtClean="0">
                <a:latin typeface="Charter"/>
                <a:cs typeface="Charter"/>
              </a:rPr>
              <a:t>, [cycles]</a:t>
            </a:r>
            <a:endParaRPr lang="en-US" b="1" dirty="0" smtClean="0">
              <a:latin typeface="Charter"/>
              <a:cs typeface="Charter"/>
            </a:endParaRPr>
          </a:p>
        </p:txBody>
      </p:sp>
      <p:sp>
        <p:nvSpPr>
          <p:cNvPr id="20483" name="Datumsplatzhalt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Charter"/>
                <a:cs typeface="Charter"/>
              </a:rPr>
              <a:t>22/10/2012</a:t>
            </a:r>
          </a:p>
        </p:txBody>
      </p:sp>
      <p:sp>
        <p:nvSpPr>
          <p:cNvPr id="20484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latin typeface="Charter"/>
                <a:cs typeface="Charter"/>
              </a:rPr>
              <a:t>|   Dept. of Computer Science   |   Databases and Distributed Systems Group   |   Pablo Guerrero   | </a:t>
            </a:r>
          </a:p>
        </p:txBody>
      </p:sp>
      <p:sp>
        <p:nvSpPr>
          <p:cNvPr id="20485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3BC739F-EF8D-ED47-AB97-E9A3C6F09776}" type="slidenum">
              <a:rPr lang="en-US" sz="1000">
                <a:solidFill>
                  <a:srgbClr val="000000"/>
                </a:solidFill>
                <a:latin typeface="Charter"/>
                <a:cs typeface="Charter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000">
              <a:solidFill>
                <a:srgbClr val="000000"/>
              </a:solidFill>
              <a:latin typeface="Charter"/>
              <a:cs typeface="Charter"/>
            </a:endParaRPr>
          </a:p>
        </p:txBody>
      </p:sp>
    </p:spTree>
    <p:extLst>
      <p:ext uri="{BB962C8B-B14F-4D97-AF65-F5344CB8AC3E}">
        <p14:creationId xmlns:p14="http://schemas.microsoft.com/office/powerpoint/2010/main" val="512661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FrontPage"/>
                <a:cs typeface="FrontPage"/>
              </a:rPr>
              <a:t>USB Backchannel Topologies</a:t>
            </a:r>
            <a:endParaRPr lang="en-US" dirty="0">
              <a:latin typeface="FrontPage"/>
              <a:cs typeface="FrontPage"/>
            </a:endParaRPr>
          </a:p>
        </p:txBody>
      </p:sp>
      <p:sp>
        <p:nvSpPr>
          <p:cNvPr id="18434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harter"/>
                <a:cs typeface="Charter"/>
              </a:rPr>
              <a:t>A Universal Serial Bus is a layered</a:t>
            </a:r>
            <a:br>
              <a:rPr lang="en-US" dirty="0">
                <a:latin typeface="Charter"/>
                <a:cs typeface="Charter"/>
              </a:rPr>
            </a:br>
            <a:r>
              <a:rPr lang="en-US" dirty="0">
                <a:latin typeface="Charter"/>
                <a:cs typeface="Charter"/>
              </a:rPr>
              <a:t>star topology:</a:t>
            </a:r>
          </a:p>
          <a:p>
            <a:pPr lvl="1" eaLnBrk="1" hangingPunct="1"/>
            <a:r>
              <a:rPr lang="en-US" dirty="0">
                <a:latin typeface="Charter"/>
                <a:cs typeface="Charter"/>
              </a:rPr>
              <a:t>hubs at each star’s center</a:t>
            </a:r>
          </a:p>
          <a:p>
            <a:pPr lvl="1" eaLnBrk="1" hangingPunct="1"/>
            <a:r>
              <a:rPr lang="en-US" dirty="0">
                <a:latin typeface="Charter"/>
                <a:cs typeface="Charter"/>
              </a:rPr>
              <a:t>127 devices max.</a:t>
            </a:r>
          </a:p>
          <a:p>
            <a:pPr lvl="1" eaLnBrk="1" hangingPunct="1"/>
            <a:r>
              <a:rPr lang="en-US" dirty="0">
                <a:latin typeface="Charter"/>
                <a:cs typeface="Charter"/>
              </a:rPr>
              <a:t>7 layers max.</a:t>
            </a:r>
          </a:p>
          <a:p>
            <a:pPr eaLnBrk="1" hangingPunct="1"/>
            <a:r>
              <a:rPr lang="en-US" dirty="0">
                <a:latin typeface="Charter"/>
                <a:cs typeface="Charter"/>
              </a:rPr>
              <a:t>Cables</a:t>
            </a:r>
          </a:p>
          <a:p>
            <a:pPr lvl="1" eaLnBrk="1" hangingPunct="1"/>
            <a:r>
              <a:rPr lang="en-US" dirty="0">
                <a:latin typeface="Charter"/>
                <a:cs typeface="Charter"/>
              </a:rPr>
              <a:t>passive: up to 5m long</a:t>
            </a:r>
          </a:p>
          <a:p>
            <a:pPr lvl="1" eaLnBrk="1" hangingPunct="1"/>
            <a:r>
              <a:rPr lang="en-US" dirty="0">
                <a:latin typeface="Charter"/>
                <a:cs typeface="Charter"/>
              </a:rPr>
              <a:t>active: up to 12m long</a:t>
            </a:r>
          </a:p>
          <a:p>
            <a:pPr eaLnBrk="1" hangingPunct="1"/>
            <a:r>
              <a:rPr lang="en-US" dirty="0">
                <a:latin typeface="Charter"/>
                <a:cs typeface="Charter"/>
              </a:rPr>
              <a:t>Hubs</a:t>
            </a:r>
          </a:p>
          <a:p>
            <a:pPr lvl="1" eaLnBrk="1" hangingPunct="1"/>
            <a:r>
              <a:rPr lang="en-US" dirty="0">
                <a:latin typeface="Charter"/>
                <a:cs typeface="Charter"/>
              </a:rPr>
              <a:t>passive (bus-powered)</a:t>
            </a:r>
          </a:p>
          <a:p>
            <a:pPr lvl="1" eaLnBrk="1" hangingPunct="1"/>
            <a:r>
              <a:rPr lang="en-US" dirty="0">
                <a:latin typeface="Charter"/>
                <a:cs typeface="Charter"/>
              </a:rPr>
              <a:t>active (self-powered)</a:t>
            </a:r>
          </a:p>
          <a:p>
            <a:pPr lvl="1" eaLnBrk="1" hangingPunct="1"/>
            <a:endParaRPr lang="en-US" dirty="0">
              <a:latin typeface="Charter"/>
              <a:cs typeface="Charter"/>
            </a:endParaRPr>
          </a:p>
        </p:txBody>
      </p:sp>
      <p:sp>
        <p:nvSpPr>
          <p:cNvPr id="18435" name="Datumsplatzhalt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Charter"/>
                <a:cs typeface="Charter"/>
              </a:rPr>
              <a:t>22/10/2012</a:t>
            </a:r>
          </a:p>
        </p:txBody>
      </p:sp>
      <p:sp>
        <p:nvSpPr>
          <p:cNvPr id="18436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Charter"/>
                <a:cs typeface="Charter"/>
              </a:rPr>
              <a:t>|   Dept. of Computer Science   |   Databases and Distributed Systems Group   |   Pablo Guerrero   | </a:t>
            </a:r>
          </a:p>
        </p:txBody>
      </p:sp>
      <p:sp>
        <p:nvSpPr>
          <p:cNvPr id="18437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F9DFDF4-7DF0-B24F-BCF0-6BA6E7775AE4}" type="slidenum">
              <a:rPr lang="en-US" sz="1000">
                <a:solidFill>
                  <a:srgbClr val="000000"/>
                </a:solidFill>
                <a:latin typeface="Charter"/>
                <a:cs typeface="Charter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000">
              <a:solidFill>
                <a:srgbClr val="000000"/>
              </a:solidFill>
              <a:latin typeface="Charter"/>
              <a:cs typeface="Charter"/>
            </a:endParaRPr>
          </a:p>
        </p:txBody>
      </p:sp>
      <p:pic>
        <p:nvPicPr>
          <p:cNvPr id="18438" name="Bild 1" descr="portswitc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821" y="1700212"/>
            <a:ext cx="4679628" cy="320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1028</Words>
  <Application>Microsoft Macintosh PowerPoint</Application>
  <PresentationFormat>Bildschirmpräsentation (4:3)</PresentationFormat>
  <Paragraphs>225</Paragraphs>
  <Slides>21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2" baseType="lpstr">
      <vt:lpstr>Office Theme</vt:lpstr>
      <vt:lpstr>Diagnosing the Weakest Link in WSN Testbeds: A Reliability and Cost Analysis of the USB Backchannel</vt:lpstr>
      <vt:lpstr>Testbeds 101</vt:lpstr>
      <vt:lpstr>USB as Wired Interface to Sensor Nodes</vt:lpstr>
      <vt:lpstr>Wired, USB Backchannel</vt:lpstr>
      <vt:lpstr>Wired, USB Backchannel</vt:lpstr>
      <vt:lpstr>Wired, USB Backchannel</vt:lpstr>
      <vt:lpstr>Challenges</vt:lpstr>
      <vt:lpstr>Systematic Evaluation</vt:lpstr>
      <vt:lpstr>USB Backchannel Topologies</vt:lpstr>
      <vt:lpstr>Node Evaluation: Test Files and Reprogramming Time</vt:lpstr>
      <vt:lpstr>Node Evaluation: Manufacturers</vt:lpstr>
      <vt:lpstr>Topology Evaluation: Single Node Tests, Passive Cables</vt:lpstr>
      <vt:lpstr>Topology Evaluation: Single Node Tests, Active Cables</vt:lpstr>
      <vt:lpstr>Topology Evaluation: Single Node Tests, Active Hubs + Passive Cables</vt:lpstr>
      <vt:lpstr>Topology Evaluation: Multi Node Tests, Topologies</vt:lpstr>
      <vt:lpstr>Topology Evaluation: Multi Node Tests, Microbenchmark</vt:lpstr>
      <vt:lpstr>Multi Node Tests: Gateway Selection &amp; Parallelism</vt:lpstr>
      <vt:lpstr>Multi Node Tests: Gateway Selection &amp; Parallelism (2)</vt:lpstr>
      <vt:lpstr>Enhancing Backchannel Reliability</vt:lpstr>
      <vt:lpstr>Enhancing Backchannel Reliability: Quantification</vt:lpstr>
      <vt:lpstr>Conclusions</vt:lpstr>
    </vt:vector>
  </TitlesOfParts>
  <Manager/>
  <Company>TU Darmstadt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Diagnosing the Weakest Link in WSN Testbeds: A Reliability and Cost Analysis of the USB Backchannel</dc:title>
  <dc:subject/>
  <dc:creator>Pablo Guerrero</dc:creator>
  <cp:keywords/>
  <dc:description/>
  <cp:lastModifiedBy>   </cp:lastModifiedBy>
  <cp:revision>237</cp:revision>
  <cp:lastPrinted>2009-04-29T13:13:35Z</cp:lastPrinted>
  <dcterms:created xsi:type="dcterms:W3CDTF">2011-09-22T15:39:00Z</dcterms:created>
  <dcterms:modified xsi:type="dcterms:W3CDTF">2012-11-04T17:45:22Z</dcterms:modified>
  <cp:category/>
</cp:coreProperties>
</file>